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7"/>
  </p:notesMasterIdLst>
  <p:sldIdLst>
    <p:sldId id="256" r:id="rId5"/>
    <p:sldId id="262" r:id="rId6"/>
    <p:sldId id="263" r:id="rId7"/>
    <p:sldId id="264" r:id="rId8"/>
    <p:sldId id="265" r:id="rId9"/>
    <p:sldId id="266" r:id="rId10"/>
    <p:sldId id="267" r:id="rId11"/>
    <p:sldId id="268" r:id="rId12"/>
    <p:sldId id="269" r:id="rId13"/>
    <p:sldId id="272"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3" autoAdjust="0"/>
    <p:restoredTop sz="94660"/>
  </p:normalViewPr>
  <p:slideViewPr>
    <p:cSldViewPr snapToGrid="0">
      <p:cViewPr varScale="1">
        <p:scale>
          <a:sx n="88" d="100"/>
          <a:sy n="88" d="100"/>
        </p:scale>
        <p:origin x="36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t>
        <a:bodyPr/>
        <a:lstStyle/>
        <a:p>
          <a:endParaRPr lang="en-US"/>
        </a:p>
      </dgm:t>
    </dgm:pt>
  </dgm:ptLst>
  <dgm:cxnLst>
    <dgm:cxn modelId="{B3417D35-E4B2-433C-8142-F4400431E9F3}" type="presOf" srcId="{319F336B-76B7-431F-9F5E-75CE23B83157}" destId="{F50CB951-182F-4C09-833F-77274651E850}" srcOrd="0"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xmlns="">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12/3/2024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7" name="Date Placeholder 6"/>
          <p:cNvSpPr>
            <a:spLocks noGrp="1"/>
          </p:cNvSpPr>
          <p:nvPr>
            <p:ph type="dt" sz="half" idx="10"/>
          </p:nvPr>
        </p:nvSpPr>
        <p:spPr/>
        <p:txBody>
          <a:bodyPr/>
          <a:lstStyle/>
          <a:p>
            <a:fld id="{1CAFE9EF-BFD3-43EA-A868-783EE64D3026}" type="datetime1">
              <a:rPr lang="en-US" smtClean="0"/>
              <a:t>12/3/2024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smtClean="0"/>
              <a:t>Click to edit Master title style</a:t>
            </a:r>
            <a:endParaRPr lang="en-US"/>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smtClean="0"/>
              <a:t>Click to edit Master title style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smtClean="0"/>
              <a:t>Click to edit Master title style</a:t>
            </a:r>
            <a:endParaRPr lang="en-US"/>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smtClean="0"/>
              <a:t>Click to edit Master title style</a:t>
            </a:r>
            <a:endParaRPr lang="en-US"/>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12/3/2024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smtClean="0"/>
              <a:t>Click to edit Master title style</a:t>
            </a:r>
            <a:endParaRPr lang="en-US"/>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12/3/2024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A7E8C0-DCD6-4618-824E-E5B47E37F774}"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C6133B-A04A-40C7-999B-6B964B69F57E}"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466FB9-D28B-49B1-96AA-2DC4A0B82672}"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6763742-95DB-4727-9E2D-E67133874C57}"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20000" y="1825625"/>
            <a:ext cx="5025216"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319840" y="1825625"/>
            <a:ext cx="503396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8F4C757-AC18-4BD4-B58D-C09C7F56266E}"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5A06CBA-D419-41FA-8B3E-D17E24A5F335}" type="datetime1">
              <a:rPr lang="en-US" smtClean="0"/>
              <a:t>12/3/2024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624B8EF-695A-4D91-86E6-BD3ABF986DC6}" type="datetime1">
              <a:rPr lang="en-US" smtClean="0"/>
              <a:t>12/3/2024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12/3/2024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12/3/2024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1501301" y="3428999"/>
            <a:ext cx="9685507" cy="3283085"/>
          </a:xfrm>
        </p:spPr>
        <p:txBody>
          <a:bodyPr>
            <a:normAutofit fontScale="47500" lnSpcReduction="20000"/>
          </a:bodyPr>
          <a:lstStyle/>
          <a:p>
            <a:endParaRPr lang="en-US" dirty="0"/>
          </a:p>
          <a:p>
            <a:r>
              <a:rPr lang="en-US" dirty="0"/>
              <a:t> </a:t>
            </a:r>
            <a:r>
              <a:rPr lang="en-US" dirty="0" smtClean="0"/>
              <a:t>Team Name: </a:t>
            </a:r>
            <a:r>
              <a:rPr lang="en-US" sz="4500" b="1" i="1" dirty="0" smtClean="0"/>
              <a:t>Alpha</a:t>
            </a:r>
          </a:p>
          <a:p>
            <a:r>
              <a:rPr lang="en-US" b="1" i="1" dirty="0" smtClean="0"/>
              <a:t>Submitted </a:t>
            </a:r>
            <a:r>
              <a:rPr lang="en-US" b="1" i="1" dirty="0"/>
              <a:t>by</a:t>
            </a:r>
            <a:r>
              <a:rPr lang="en-US" b="1" i="1" dirty="0" smtClean="0"/>
              <a:t>:</a:t>
            </a:r>
            <a:br>
              <a:rPr lang="en-US" b="1" i="1" dirty="0" smtClean="0"/>
            </a:br>
            <a:r>
              <a:rPr lang="en-US" b="1" i="1" dirty="0" smtClean="0"/>
              <a:t>1.</a:t>
            </a:r>
            <a:r>
              <a:rPr lang="sv-SE" dirty="0" smtClean="0"/>
              <a:t>Name </a:t>
            </a:r>
            <a:r>
              <a:rPr lang="sv-SE" dirty="0"/>
              <a:t>: Jannat Ara Simi </a:t>
            </a:r>
          </a:p>
          <a:p>
            <a:r>
              <a:rPr lang="en-US" dirty="0"/>
              <a:t>ID : 22201178 </a:t>
            </a:r>
            <a:r>
              <a:rPr lang="en-US" b="1" i="1" dirty="0" smtClean="0"/>
              <a:t> </a:t>
            </a:r>
            <a:endParaRPr lang="en-US" dirty="0"/>
          </a:p>
          <a:p>
            <a:r>
              <a:rPr lang="fi-FI" dirty="0"/>
              <a:t>2</a:t>
            </a:r>
            <a:r>
              <a:rPr lang="fi-FI" dirty="0" smtClean="0"/>
              <a:t>. Name : Md. Sakib Hossaine </a:t>
            </a:r>
          </a:p>
          <a:p>
            <a:r>
              <a:rPr lang="en-US" dirty="0" smtClean="0"/>
              <a:t>ID </a:t>
            </a:r>
            <a:r>
              <a:rPr lang="en-US" dirty="0"/>
              <a:t>: </a:t>
            </a:r>
            <a:r>
              <a:rPr lang="en-US" dirty="0" smtClean="0"/>
              <a:t>22201185</a:t>
            </a:r>
            <a:endParaRPr lang="en-US" dirty="0"/>
          </a:p>
          <a:p>
            <a:r>
              <a:rPr lang="de-DE" dirty="0"/>
              <a:t>3</a:t>
            </a:r>
            <a:r>
              <a:rPr lang="de-DE" dirty="0" smtClean="0"/>
              <a:t>. </a:t>
            </a:r>
            <a:r>
              <a:rPr lang="de-DE" dirty="0"/>
              <a:t>Name : Md Tabiur </a:t>
            </a:r>
            <a:r>
              <a:rPr lang="de-DE" dirty="0" smtClean="0"/>
              <a:t>Rahman</a:t>
            </a:r>
          </a:p>
          <a:p>
            <a:r>
              <a:rPr lang="en-US" dirty="0"/>
              <a:t>ID : </a:t>
            </a:r>
            <a:r>
              <a:rPr lang="en-US" dirty="0" smtClean="0"/>
              <a:t>22201171</a:t>
            </a:r>
          </a:p>
          <a:p>
            <a:r>
              <a:rPr lang="en-US" dirty="0"/>
              <a:t>4</a:t>
            </a:r>
            <a:r>
              <a:rPr lang="en-US" dirty="0" smtClean="0"/>
              <a:t>. Name : </a:t>
            </a:r>
            <a:r>
              <a:rPr lang="en-US" dirty="0" err="1" smtClean="0"/>
              <a:t>Mehedi</a:t>
            </a:r>
            <a:r>
              <a:rPr lang="en-US" dirty="0" smtClean="0"/>
              <a:t> Hasan Khan </a:t>
            </a:r>
            <a:r>
              <a:rPr lang="en-US" dirty="0" err="1" smtClean="0"/>
              <a:t>Riyad</a:t>
            </a:r>
            <a:r>
              <a:rPr lang="en-US" dirty="0" smtClean="0"/>
              <a:t>                                                                                                                      </a:t>
            </a:r>
          </a:p>
          <a:p>
            <a:r>
              <a:rPr lang="en-US" dirty="0" smtClean="0"/>
              <a:t>ID </a:t>
            </a:r>
            <a:r>
              <a:rPr lang="en-US" dirty="0"/>
              <a:t>: 22201172 </a:t>
            </a:r>
            <a:r>
              <a:rPr lang="sv-SE" dirty="0" smtClean="0"/>
              <a:t> </a:t>
            </a:r>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3670571" y="2800599"/>
            <a:ext cx="7362217" cy="925096"/>
          </a:xfrm>
        </p:spPr>
        <p:txBody>
          <a:bodyPr>
            <a:normAutofit/>
          </a:bodyPr>
          <a:lstStyle/>
          <a:p>
            <a:r>
              <a:rPr lang="en-US" sz="5400" dirty="0" smtClean="0"/>
              <a:t>Bank Management System</a:t>
            </a:r>
            <a:endParaRPr lang="en-US" sz="5400" dirty="0"/>
          </a:p>
        </p:txBody>
      </p:sp>
    </p:spTree>
    <p:extLst>
      <p:ext uri="{BB962C8B-B14F-4D97-AF65-F5344CB8AC3E}">
        <p14:creationId xmlns:p14="http://schemas.microsoft.com/office/powerpoint/2010/main" val="35497506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Corner Case</a:t>
            </a:r>
            <a:endParaRPr lang="en-US" dirty="0"/>
          </a:p>
        </p:txBody>
      </p:sp>
      <p:pic>
        <p:nvPicPr>
          <p:cNvPr id="6" name="Wrong Answer __ Coding Meme __ Programming With Sakib __">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74081" y="1625328"/>
            <a:ext cx="5802312" cy="4351338"/>
          </a:xfrm>
          <a:prstGeom prst="roundRect">
            <a:avLst/>
          </a:prstGeom>
        </p:spPr>
      </p:pic>
    </p:spTree>
    <p:extLst>
      <p:ext uri="{BB962C8B-B14F-4D97-AF65-F5344CB8AC3E}">
        <p14:creationId xmlns:p14="http://schemas.microsoft.com/office/powerpoint/2010/main" val="3977769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4000"/>
                                  </p:stCondLst>
                                  <p:childTnLst>
                                    <p:cmd type="call" cmd="playFrom(0.0)">
                                      <p:cBhvr>
                                        <p:cTn id="6" dur="1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4902" y="775637"/>
            <a:ext cx="6867053" cy="6826945"/>
          </a:xfrm>
        </p:spPr>
        <p:txBody>
          <a:bodyPr>
            <a:noAutofit/>
          </a:bodyPr>
          <a:lstStyle/>
          <a:p>
            <a:pPr marL="0" indent="0">
              <a:buNone/>
            </a:pPr>
            <a:r>
              <a:rPr lang="en-US" sz="1400" b="1" dirty="0" smtClean="0"/>
              <a:t>10. </a:t>
            </a:r>
            <a:r>
              <a:rPr lang="en-US" sz="1400" b="1" dirty="0"/>
              <a:t>Retrieve the balances of all accounts with a balance greater than 5000. If no such accounts exist, display 'No Related Data </a:t>
            </a:r>
          </a:p>
          <a:p>
            <a:pPr marL="0" indent="0">
              <a:buNone/>
            </a:pPr>
            <a:r>
              <a:rPr lang="en-US" sz="1400" b="1" dirty="0"/>
              <a:t>                          SELECT CAST(balance AS CHAR) AS balance </a:t>
            </a:r>
          </a:p>
          <a:p>
            <a:pPr marL="0" indent="0">
              <a:buNone/>
            </a:pPr>
            <a:r>
              <a:rPr lang="en-US" sz="1400" b="1" dirty="0"/>
              <a:t>                         FROM account WHERE balance &gt; 5000 </a:t>
            </a:r>
          </a:p>
          <a:p>
            <a:pPr marL="0" indent="0">
              <a:buNone/>
            </a:pPr>
            <a:r>
              <a:rPr lang="en-US" sz="1400" b="1" dirty="0"/>
              <a:t>                         UNION </a:t>
            </a:r>
          </a:p>
          <a:p>
            <a:pPr marL="0" indent="0">
              <a:buNone/>
            </a:pPr>
            <a:r>
              <a:rPr lang="en-US" sz="1400" b="1" dirty="0"/>
              <a:t>                 SELECT 'No Related Data' WHERE NOT EXISTS ( </a:t>
            </a:r>
          </a:p>
          <a:p>
            <a:pPr marL="0" indent="0">
              <a:buNone/>
            </a:pPr>
            <a:r>
              <a:rPr lang="en-US" sz="1400" b="1" dirty="0"/>
              <a:t>                               SELECT 1 FROM account </a:t>
            </a:r>
          </a:p>
          <a:p>
            <a:pPr marL="0" indent="0">
              <a:buNone/>
            </a:pPr>
            <a:r>
              <a:rPr lang="en-US" sz="1400" b="1" dirty="0"/>
              <a:t>                                  WHERE balance &gt; 5000 ); </a:t>
            </a:r>
          </a:p>
          <a:p>
            <a:pPr marL="0" indent="0">
              <a:buNone/>
            </a:pPr>
            <a:r>
              <a:rPr lang="en-US" sz="1400" b="1" dirty="0" smtClean="0"/>
              <a:t>11. </a:t>
            </a:r>
            <a:r>
              <a:rPr lang="en-US" sz="1400" b="1" dirty="0"/>
              <a:t>Find all transactions for a specific customer </a:t>
            </a:r>
          </a:p>
          <a:p>
            <a:pPr marL="0" indent="0">
              <a:buNone/>
            </a:pPr>
            <a:r>
              <a:rPr lang="en-US" sz="1400" b="1" dirty="0"/>
              <a:t>SELECT </a:t>
            </a:r>
            <a:r>
              <a:rPr lang="en-US" sz="1400" b="1" dirty="0" err="1" smtClean="0"/>
              <a:t>transaction.transaction_id</a:t>
            </a:r>
            <a:r>
              <a:rPr lang="en-US" sz="1400" b="1" dirty="0"/>
              <a:t>, </a:t>
            </a:r>
            <a:r>
              <a:rPr lang="en-US" sz="1400" b="1" dirty="0" err="1"/>
              <a:t>transaction.amount</a:t>
            </a:r>
            <a:r>
              <a:rPr lang="en-US" sz="1400" b="1" dirty="0"/>
              <a:t>, </a:t>
            </a:r>
            <a:r>
              <a:rPr lang="en-US" sz="1400" b="1" dirty="0" err="1"/>
              <a:t>transaction.account_id</a:t>
            </a:r>
            <a:r>
              <a:rPr lang="en-US" sz="1400" b="1" dirty="0"/>
              <a:t> </a:t>
            </a:r>
          </a:p>
          <a:p>
            <a:pPr marL="0" indent="0">
              <a:buNone/>
            </a:pPr>
            <a:r>
              <a:rPr lang="en-US" sz="1400" b="1" dirty="0" smtClean="0"/>
              <a:t>                         FROM </a:t>
            </a:r>
            <a:r>
              <a:rPr lang="en-US" sz="1400" b="1" dirty="0"/>
              <a:t>transaction </a:t>
            </a:r>
          </a:p>
          <a:p>
            <a:pPr marL="0" indent="0">
              <a:buNone/>
            </a:pPr>
            <a:r>
              <a:rPr lang="en-US" sz="1400" b="1" dirty="0" smtClean="0"/>
              <a:t>             INNER </a:t>
            </a:r>
            <a:r>
              <a:rPr lang="en-US" sz="1400" b="1" dirty="0"/>
              <a:t>JOIN customer ON </a:t>
            </a:r>
            <a:r>
              <a:rPr lang="en-US" sz="1400" b="1" dirty="0" err="1"/>
              <a:t>transaction.customer_id</a:t>
            </a:r>
            <a:r>
              <a:rPr lang="en-US" sz="1400" b="1" dirty="0"/>
              <a:t> = </a:t>
            </a:r>
            <a:r>
              <a:rPr lang="en-US" sz="1400" b="1" dirty="0" smtClean="0"/>
              <a:t>  </a:t>
            </a:r>
            <a:r>
              <a:rPr lang="en-US" sz="1400" b="1" dirty="0" err="1" smtClean="0"/>
              <a:t>customer.customer_id</a:t>
            </a:r>
            <a:r>
              <a:rPr lang="en-US" sz="1400" b="1" dirty="0" smtClean="0"/>
              <a:t> </a:t>
            </a:r>
            <a:endParaRPr lang="en-US" sz="1400" b="1" dirty="0"/>
          </a:p>
          <a:p>
            <a:pPr marL="0" indent="0">
              <a:buNone/>
            </a:pPr>
            <a:r>
              <a:rPr lang="en-US" sz="1400" b="1" dirty="0" smtClean="0"/>
              <a:t>             WHERE </a:t>
            </a:r>
            <a:r>
              <a:rPr lang="en-US" sz="1400" b="1" dirty="0" err="1"/>
              <a:t>customer.customer_name</a:t>
            </a:r>
            <a:r>
              <a:rPr lang="en-US" sz="1400" b="1" dirty="0"/>
              <a:t> = '</a:t>
            </a:r>
            <a:r>
              <a:rPr lang="en-US" sz="1400" b="1" dirty="0" err="1"/>
              <a:t>nonexistent_customer</a:t>
            </a:r>
            <a:r>
              <a:rPr lang="en-US" sz="1400" b="1" dirty="0"/>
              <a:t>' </a:t>
            </a:r>
          </a:p>
          <a:p>
            <a:pPr marL="0" indent="0">
              <a:buNone/>
            </a:pPr>
            <a:r>
              <a:rPr lang="en-US" sz="1400" b="1" dirty="0" smtClean="0"/>
              <a:t>                               UNION </a:t>
            </a:r>
            <a:endParaRPr lang="en-US" sz="1400" b="1" dirty="0"/>
          </a:p>
          <a:p>
            <a:pPr marL="0" indent="0">
              <a:buNone/>
            </a:pPr>
            <a:r>
              <a:rPr lang="en-US" sz="1400" b="1" dirty="0" smtClean="0"/>
              <a:t>                             SELECT </a:t>
            </a:r>
            <a:r>
              <a:rPr lang="en-US" sz="1400" b="1" dirty="0"/>
              <a:t>NULL, 'No Related Data', NULL </a:t>
            </a:r>
          </a:p>
          <a:p>
            <a:pPr marL="0" indent="0">
              <a:buNone/>
            </a:pPr>
            <a:r>
              <a:rPr lang="en-US" sz="1400" b="1" dirty="0" smtClean="0"/>
              <a:t>              WHERE </a:t>
            </a:r>
            <a:r>
              <a:rPr lang="en-US" sz="1400" b="1" dirty="0"/>
              <a:t>NOT EXISTS ( </a:t>
            </a:r>
            <a:r>
              <a:rPr lang="en-US" sz="1400" b="1" dirty="0" smtClean="0"/>
              <a:t>  SELECT </a:t>
            </a:r>
            <a:r>
              <a:rPr lang="en-US" sz="1400" b="1" dirty="0"/>
              <a:t>1 </a:t>
            </a:r>
            <a:r>
              <a:rPr lang="en-US" sz="1400" b="1" dirty="0" smtClean="0"/>
              <a:t> FROM </a:t>
            </a:r>
            <a:r>
              <a:rPr lang="en-US" sz="1400" b="1" dirty="0"/>
              <a:t>transaction </a:t>
            </a:r>
          </a:p>
          <a:p>
            <a:pPr marL="0" indent="0">
              <a:buNone/>
            </a:pPr>
            <a:r>
              <a:rPr lang="en-US" sz="1400" b="1" dirty="0" smtClean="0"/>
              <a:t>       INNER </a:t>
            </a:r>
            <a:r>
              <a:rPr lang="en-US" sz="1400" b="1" dirty="0"/>
              <a:t>JOIN customer ON </a:t>
            </a:r>
            <a:r>
              <a:rPr lang="en-US" sz="1400" b="1" dirty="0" err="1"/>
              <a:t>transaction.customer_id</a:t>
            </a:r>
            <a:r>
              <a:rPr lang="en-US" sz="1400" b="1" dirty="0"/>
              <a:t> = </a:t>
            </a:r>
            <a:r>
              <a:rPr lang="en-US" sz="1400" b="1" dirty="0" err="1"/>
              <a:t>customer.customer_id</a:t>
            </a:r>
            <a:r>
              <a:rPr lang="en-US" sz="1400" b="1" dirty="0"/>
              <a:t> </a:t>
            </a:r>
          </a:p>
          <a:p>
            <a:pPr marL="0" indent="0">
              <a:buNone/>
            </a:pPr>
            <a:r>
              <a:rPr lang="en-US" sz="1400" b="1" dirty="0" smtClean="0"/>
              <a:t>           WHERE </a:t>
            </a:r>
            <a:r>
              <a:rPr lang="en-US" sz="1400" b="1" dirty="0" err="1"/>
              <a:t>customer.customer_name</a:t>
            </a:r>
            <a:r>
              <a:rPr lang="en-US" sz="1400" b="1" dirty="0"/>
              <a:t> = '</a:t>
            </a:r>
            <a:r>
              <a:rPr lang="en-US" sz="1400" b="1" dirty="0" err="1"/>
              <a:t>nonexistent_customer</a:t>
            </a:r>
            <a:r>
              <a:rPr lang="en-US" sz="1400" b="1" dirty="0"/>
              <a:t>' </a:t>
            </a:r>
            <a:r>
              <a:rPr lang="en-US" sz="1400" b="1" dirty="0" smtClean="0"/>
              <a:t> ); </a:t>
            </a:r>
            <a:endParaRPr lang="en-US" sz="1400" b="1" dirty="0"/>
          </a:p>
        </p:txBody>
      </p:sp>
      <p:pic>
        <p:nvPicPr>
          <p:cNvPr id="4" name="Picture 3"/>
          <p:cNvPicPr/>
          <p:nvPr/>
        </p:nvPicPr>
        <p:blipFill rotWithShape="1">
          <a:blip r:embed="rId2"/>
          <a:srcRect b="16157"/>
          <a:stretch/>
        </p:blipFill>
        <p:spPr bwMode="auto">
          <a:xfrm>
            <a:off x="7903460" y="1089258"/>
            <a:ext cx="2756519" cy="1593783"/>
          </a:xfrm>
          <a:prstGeom prst="rect">
            <a:avLst/>
          </a:prstGeom>
          <a:ln>
            <a:noFill/>
          </a:ln>
          <a:extLst>
            <a:ext uri="{53640926-AAD7-44D8-BBD7-CCE9431645EC}">
              <a14:shadowObscured xmlns:a14="http://schemas.microsoft.com/office/drawing/2010/main"/>
            </a:ext>
          </a:extLst>
        </p:spPr>
      </p:pic>
      <p:pic>
        <p:nvPicPr>
          <p:cNvPr id="5" name="Picture 4"/>
          <p:cNvPicPr/>
          <p:nvPr/>
        </p:nvPicPr>
        <p:blipFill>
          <a:blip r:embed="rId3"/>
          <a:stretch>
            <a:fillRect/>
          </a:stretch>
        </p:blipFill>
        <p:spPr>
          <a:xfrm>
            <a:off x="7903460" y="3633537"/>
            <a:ext cx="3815298" cy="1552074"/>
          </a:xfrm>
          <a:prstGeom prst="rect">
            <a:avLst/>
          </a:prstGeom>
        </p:spPr>
      </p:pic>
    </p:spTree>
    <p:extLst>
      <p:ext uri="{BB962C8B-B14F-4D97-AF65-F5344CB8AC3E}">
        <p14:creationId xmlns:p14="http://schemas.microsoft.com/office/powerpoint/2010/main" val="3800826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stretch>
            <a:fillRect/>
          </a:stretch>
        </p:blipFill>
        <p:spPr>
          <a:xfrm>
            <a:off x="2774850" y="1284874"/>
            <a:ext cx="6515064" cy="4314895"/>
          </a:xfrm>
          <a:prstGeom prst="rect">
            <a:avLst/>
          </a:prstGeom>
        </p:spPr>
      </p:pic>
    </p:spTree>
    <p:extLst>
      <p:ext uri="{BB962C8B-B14F-4D97-AF65-F5344CB8AC3E}">
        <p14:creationId xmlns:p14="http://schemas.microsoft.com/office/powerpoint/2010/main" val="14400378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34EC002-BB8D-4B70-BD2B-C781053514F0}"/>
              </a:ext>
              <a:ext uri="{C183D7F6-B498-43B3-948B-1728B52AA6E4}">
                <adec:decorative xmlns="" xmlns:adec="http://schemas.microsoft.com/office/drawing/2017/decorative" val="1"/>
              </a:ext>
            </a:extLst>
          </p:cNvPr>
          <p:cNvSpPr/>
          <p:nvPr/>
        </p:nvSpPr>
        <p:spPr>
          <a:xfrm>
            <a:off x="838200" y="2129238"/>
            <a:ext cx="7115827" cy="3197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0" y="0"/>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Bank Management System</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3437519101"/>
              </p:ext>
            </p:extLst>
          </p:nvPr>
        </p:nvGraphicFramePr>
        <p:xfrm>
          <a:off x="838200" y="2129238"/>
          <a:ext cx="7115827" cy="319748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p:cNvSpPr txBox="1"/>
          <p:nvPr/>
        </p:nvSpPr>
        <p:spPr>
          <a:xfrm>
            <a:off x="1245556" y="2989318"/>
            <a:ext cx="6301114" cy="1477328"/>
          </a:xfrm>
          <a:prstGeom prst="rect">
            <a:avLst/>
          </a:prstGeom>
          <a:noFill/>
        </p:spPr>
        <p:txBody>
          <a:bodyPr wrap="square" rtlCol="0">
            <a:spAutoFit/>
          </a:bodyPr>
          <a:lstStyle/>
          <a:p>
            <a:r>
              <a:rPr lang="en-US" dirty="0"/>
              <a:t>This project is a </a:t>
            </a:r>
            <a:r>
              <a:rPr lang="en-US" b="1" dirty="0"/>
              <a:t>Bank Management System </a:t>
            </a:r>
            <a:r>
              <a:rPr lang="en-US" dirty="0"/>
              <a:t>implemented using </a:t>
            </a:r>
            <a:r>
              <a:rPr lang="en-US" b="1" dirty="0"/>
              <a:t>MySQL</a:t>
            </a:r>
            <a:r>
              <a:rPr lang="en-US" dirty="0"/>
              <a:t>. It efficiently organizes and manages various aspects of a banking institution, such as customer details, accounts, loans, transactions, and credit cards. The system is designed to handle complex banking operations </a:t>
            </a:r>
          </a:p>
        </p:txBody>
      </p:sp>
      <p:pic>
        <p:nvPicPr>
          <p:cNvPr id="6" name="Picture 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541057" y="2129238"/>
            <a:ext cx="3063892" cy="3037562"/>
          </a:xfrm>
          <a:prstGeom prst="rect">
            <a:avLst/>
          </a:prstGeom>
        </p:spPr>
      </p:pic>
    </p:spTree>
    <p:extLst>
      <p:ext uri="{BB962C8B-B14F-4D97-AF65-F5344CB8AC3E}">
        <p14:creationId xmlns:p14="http://schemas.microsoft.com/office/powerpoint/2010/main" val="26929576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24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877743"/>
            <a:ext cx="10515600" cy="1325563"/>
          </a:xfrm>
        </p:spPr>
        <p:txBody>
          <a:bodyPr/>
          <a:lstStyle/>
          <a:p>
            <a:r>
              <a:rPr lang="en-US" dirty="0" smtClean="0"/>
              <a:t>    Features </a:t>
            </a:r>
            <a:endParaRPr lang="en-US" dirty="0"/>
          </a:p>
        </p:txBody>
      </p:sp>
      <p:sp>
        <p:nvSpPr>
          <p:cNvPr id="3" name="Content Placeholder 2"/>
          <p:cNvSpPr>
            <a:spLocks noGrp="1"/>
          </p:cNvSpPr>
          <p:nvPr>
            <p:ph idx="1"/>
          </p:nvPr>
        </p:nvSpPr>
        <p:spPr/>
        <p:txBody>
          <a:bodyPr>
            <a:normAutofit/>
          </a:bodyPr>
          <a:lstStyle/>
          <a:p>
            <a:pPr marL="0" indent="0">
              <a:buNone/>
            </a:pPr>
            <a:endParaRPr lang="en-US" dirty="0"/>
          </a:p>
          <a:p>
            <a:pPr>
              <a:buFont typeface="Wingdings" panose="05000000000000000000" pitchFamily="2" charset="2"/>
              <a:buChar char="Ø"/>
            </a:pPr>
            <a:r>
              <a:rPr lang="en-US" dirty="0" smtClean="0"/>
              <a:t>Branch </a:t>
            </a:r>
            <a:r>
              <a:rPr lang="en-US" dirty="0"/>
              <a:t>and banker management</a:t>
            </a:r>
          </a:p>
          <a:p>
            <a:pPr>
              <a:buFont typeface="Wingdings" panose="05000000000000000000" pitchFamily="2" charset="2"/>
              <a:buChar char="Ø"/>
            </a:pPr>
            <a:r>
              <a:rPr lang="en-US" dirty="0"/>
              <a:t>Customer account management</a:t>
            </a:r>
          </a:p>
          <a:p>
            <a:pPr>
              <a:buFont typeface="Wingdings" panose="05000000000000000000" pitchFamily="2" charset="2"/>
              <a:buChar char="Ø"/>
            </a:pPr>
            <a:r>
              <a:rPr lang="en-US" dirty="0"/>
              <a:t>Loan processing and payment tracking</a:t>
            </a:r>
          </a:p>
          <a:p>
            <a:pPr>
              <a:buFont typeface="Wingdings" panose="05000000000000000000" pitchFamily="2" charset="2"/>
              <a:buChar char="Ø"/>
            </a:pPr>
            <a:r>
              <a:rPr lang="en-US" dirty="0"/>
              <a:t>Transaction recording and analysis</a:t>
            </a:r>
          </a:p>
          <a:p>
            <a:pPr>
              <a:buFont typeface="Wingdings" panose="05000000000000000000" pitchFamily="2" charset="2"/>
              <a:buChar char="Ø"/>
            </a:pPr>
            <a:r>
              <a:rPr lang="en-US" dirty="0"/>
              <a:t>Credit card issuance and management</a:t>
            </a:r>
          </a:p>
          <a:p>
            <a:pPr marL="0" indent="0">
              <a:buNone/>
            </a:pPr>
            <a:r>
              <a:rPr lang="en-US" dirty="0"/>
              <a:t/>
            </a:r>
            <a:br>
              <a:rPr lang="en-US" dirty="0"/>
            </a:br>
            <a:endParaRPr lang="en-US" dirty="0"/>
          </a:p>
        </p:txBody>
      </p:sp>
    </p:spTree>
    <p:extLst>
      <p:ext uri="{BB962C8B-B14F-4D97-AF65-F5344CB8AC3E}">
        <p14:creationId xmlns:p14="http://schemas.microsoft.com/office/powerpoint/2010/main" val="26411868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34EC002-BB8D-4B70-BD2B-C781053514F0}"/>
              </a:ext>
              <a:ext uri="{C183D7F6-B498-43B3-948B-1728B52AA6E4}">
                <adec:decorative xmlns="" xmlns:adec="http://schemas.microsoft.com/office/drawing/2017/decorative" val="1"/>
              </a:ext>
            </a:extLst>
          </p:cNvPr>
          <p:cNvSpPr/>
          <p:nvPr/>
        </p:nvSpPr>
        <p:spPr>
          <a:xfrm>
            <a:off x="437565" y="1999644"/>
            <a:ext cx="4957395" cy="4004916"/>
          </a:xfrm>
          <a:prstGeom prst="rect">
            <a:avLst/>
          </a:pr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p>
            <a:r>
              <a:rPr lang="en-US" dirty="0" smtClean="0"/>
              <a:t>ER Diagram</a:t>
            </a:r>
            <a:endParaRPr lang="en-US" dirty="0"/>
          </a:p>
        </p:txBody>
      </p:sp>
      <p:pic>
        <p:nvPicPr>
          <p:cNvPr id="4" name="Content Placeholder 3"/>
          <p:cNvPicPr>
            <a:picLocks noGrp="1"/>
          </p:cNvPicPr>
          <p:nvPr>
            <p:ph idx="1"/>
          </p:nvPr>
        </p:nvPicPr>
        <p:blipFill>
          <a:blip r:embed="rId2"/>
          <a:stretch>
            <a:fillRect/>
          </a:stretch>
        </p:blipFill>
        <p:spPr>
          <a:xfrm>
            <a:off x="5957454" y="1205346"/>
            <a:ext cx="5061066" cy="5332614"/>
          </a:xfrm>
          <a:prstGeom prst="rect">
            <a:avLst/>
          </a:prstGeom>
        </p:spPr>
      </p:pic>
      <p:sp>
        <p:nvSpPr>
          <p:cNvPr id="10" name="Rectangle 3"/>
          <p:cNvSpPr>
            <a:spLocks noChangeArrowheads="1"/>
          </p:cNvSpPr>
          <p:nvPr/>
        </p:nvSpPr>
        <p:spPr bwMode="auto">
          <a:xfrm>
            <a:off x="838200" y="2109276"/>
            <a:ext cx="4203883" cy="3785652"/>
          </a:xfrm>
          <a:prstGeom prst="rect">
            <a:avLst/>
          </a:prstGeom>
          <a:noFill/>
          <a:ln>
            <a:noFill/>
          </a:ln>
          <a:effec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200" b="1" i="0" u="none" strike="noStrike" cap="none" normalizeH="0" baseline="0" dirty="0" smtClean="0">
                <a:ln>
                  <a:noFill/>
                </a:ln>
                <a:effectLst/>
                <a:latin typeface="ui-sans-serif"/>
              </a:rPr>
              <a:t>Customer and Account</a:t>
            </a:r>
            <a:r>
              <a:rPr kumimoji="0" lang="en-US" altLang="en-US" sz="1200" b="0" i="0" u="none" strike="noStrike" cap="none" normalizeH="0" baseline="0" dirty="0" smtClean="0">
                <a:ln>
                  <a:noFill/>
                </a:ln>
                <a:effectLst/>
                <a:latin typeface="ui-sans-serif"/>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effectLst/>
                <a:latin typeface="ui-sans-serif"/>
              </a:rPr>
              <a:t>Each customer can have multiple accounts with attributes like </a:t>
            </a:r>
            <a:r>
              <a:rPr kumimoji="0" lang="en-US" altLang="en-US" b="0" i="0" u="none" strike="noStrike" cap="none" normalizeH="0" baseline="0" dirty="0" err="1" smtClean="0">
                <a:ln>
                  <a:noFill/>
                </a:ln>
                <a:effectLst/>
                <a:latin typeface="ui-monospace"/>
              </a:rPr>
              <a:t>account_type</a:t>
            </a:r>
            <a:r>
              <a:rPr kumimoji="0" lang="en-US" altLang="en-US" sz="1200" b="0" i="0" u="none" strike="noStrike" cap="none" normalizeH="0" baseline="0" dirty="0" smtClean="0">
                <a:ln>
                  <a:noFill/>
                </a:ln>
                <a:effectLst/>
                <a:latin typeface="ui-sans-serif"/>
              </a:rPr>
              <a:t>, </a:t>
            </a:r>
            <a:r>
              <a:rPr kumimoji="0" lang="en-US" altLang="en-US" b="0" i="0" u="none" strike="noStrike" cap="none" normalizeH="0" baseline="0" dirty="0" err="1" smtClean="0">
                <a:ln>
                  <a:noFill/>
                </a:ln>
                <a:effectLst/>
                <a:latin typeface="ui-monospace"/>
              </a:rPr>
              <a:t>account_balance</a:t>
            </a:r>
            <a:r>
              <a:rPr kumimoji="0" lang="en-US" altLang="en-US" sz="1200" b="0" i="0" u="none" strike="noStrike" cap="none" normalizeH="0" baseline="0" dirty="0" smtClean="0">
                <a:ln>
                  <a:noFill/>
                </a:ln>
                <a:effectLst/>
                <a:latin typeface="ui-sans-serif"/>
              </a:rPr>
              <a:t>, and </a:t>
            </a:r>
            <a:r>
              <a:rPr kumimoji="0" lang="en-US" altLang="en-US" b="0" i="0" u="none" strike="noStrike" cap="none" normalizeH="0" baseline="0" dirty="0" err="1" smtClean="0">
                <a:ln>
                  <a:noFill/>
                </a:ln>
                <a:effectLst/>
                <a:latin typeface="ui-monospace"/>
              </a:rPr>
              <a:t>branch_id</a:t>
            </a:r>
            <a:r>
              <a:rPr kumimoji="0" lang="en-US" altLang="en-US" sz="1200" b="0" i="0" u="none" strike="noStrike" cap="none" normalizeH="0" baseline="0" dirty="0" smtClean="0">
                <a:ln>
                  <a:noFill/>
                </a:ln>
                <a:effectLst/>
                <a:latin typeface="ui-sans-serif"/>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effectLst/>
                <a:latin typeface="ui-sans-serif"/>
              </a:rPr>
              <a:t>Customer details include </a:t>
            </a:r>
            <a:r>
              <a:rPr kumimoji="0" lang="en-US" altLang="en-US" b="0" i="0" u="none" strike="noStrike" cap="none" normalizeH="0" baseline="0" dirty="0" err="1" smtClean="0">
                <a:ln>
                  <a:noFill/>
                </a:ln>
                <a:effectLst/>
                <a:latin typeface="ui-monospace"/>
              </a:rPr>
              <a:t>customer_name</a:t>
            </a:r>
            <a:r>
              <a:rPr kumimoji="0" lang="en-US" altLang="en-US" sz="1200" b="0" i="0" u="none" strike="noStrike" cap="none" normalizeH="0" baseline="0" dirty="0" smtClean="0">
                <a:ln>
                  <a:noFill/>
                </a:ln>
                <a:effectLst/>
                <a:latin typeface="ui-sans-serif"/>
              </a:rPr>
              <a:t>, </a:t>
            </a:r>
            <a:r>
              <a:rPr kumimoji="0" lang="en-US" altLang="en-US" b="0" i="0" u="none" strike="noStrike" cap="none" normalizeH="0" baseline="0" dirty="0" err="1" smtClean="0">
                <a:ln>
                  <a:noFill/>
                </a:ln>
                <a:effectLst/>
                <a:latin typeface="ui-monospace"/>
              </a:rPr>
              <a:t>dob</a:t>
            </a:r>
            <a:r>
              <a:rPr kumimoji="0" lang="en-US" altLang="en-US" sz="1200" b="0" i="0" u="none" strike="noStrike" cap="none" normalizeH="0" baseline="0" dirty="0" smtClean="0">
                <a:ln>
                  <a:noFill/>
                </a:ln>
                <a:effectLst/>
                <a:latin typeface="ui-sans-serif"/>
              </a:rPr>
              <a:t>, and </a:t>
            </a:r>
            <a:r>
              <a:rPr kumimoji="0" lang="en-US" altLang="en-US" b="0" i="0" u="none" strike="noStrike" cap="none" normalizeH="0" baseline="0" dirty="0" err="1" smtClean="0">
                <a:ln>
                  <a:noFill/>
                </a:ln>
                <a:effectLst/>
                <a:latin typeface="ui-monospace"/>
              </a:rPr>
              <a:t>mobile_no</a:t>
            </a:r>
            <a:r>
              <a:rPr kumimoji="0" lang="en-US" altLang="en-US" sz="1200" b="0" i="0" u="none" strike="noStrike" cap="none" normalizeH="0" baseline="0" dirty="0" smtClean="0">
                <a:ln>
                  <a:noFill/>
                </a:ln>
                <a:effectLst/>
                <a:latin typeface="ui-sans-serif"/>
              </a:rPr>
              <a:t>.</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200" b="1" i="0" u="none" strike="noStrike" cap="none" normalizeH="0" baseline="0" dirty="0" smtClean="0">
                <a:ln>
                  <a:noFill/>
                </a:ln>
                <a:effectLst/>
                <a:latin typeface="ui-sans-serif"/>
              </a:rPr>
              <a:t>Branch and Banker</a:t>
            </a:r>
            <a:r>
              <a:rPr kumimoji="0" lang="en-US" altLang="en-US" sz="1200" b="0" i="0" u="none" strike="noStrike" cap="none" normalizeH="0" baseline="0" dirty="0" smtClean="0">
                <a:ln>
                  <a:noFill/>
                </a:ln>
                <a:effectLst/>
                <a:latin typeface="ui-sans-serif"/>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effectLst/>
                <a:latin typeface="ui-sans-serif"/>
              </a:rPr>
              <a:t>Branches are managed by bankers. Each branch has attributes like </a:t>
            </a:r>
            <a:r>
              <a:rPr kumimoji="0" lang="en-US" altLang="en-US" b="0" i="0" u="none" strike="noStrike" cap="none" normalizeH="0" baseline="0" dirty="0" err="1" smtClean="0">
                <a:ln>
                  <a:noFill/>
                </a:ln>
                <a:effectLst/>
                <a:latin typeface="ui-monospace"/>
              </a:rPr>
              <a:t>branch_id</a:t>
            </a:r>
            <a:r>
              <a:rPr kumimoji="0" lang="en-US" altLang="en-US" sz="1200" b="0" i="0" u="none" strike="noStrike" cap="none" normalizeH="0" baseline="0" dirty="0" smtClean="0">
                <a:ln>
                  <a:noFill/>
                </a:ln>
                <a:effectLst/>
                <a:latin typeface="ui-sans-serif"/>
              </a:rPr>
              <a:t>, </a:t>
            </a:r>
            <a:r>
              <a:rPr kumimoji="0" lang="en-US" altLang="en-US" b="0" i="0" u="none" strike="noStrike" cap="none" normalizeH="0" baseline="0" dirty="0" err="1" smtClean="0">
                <a:ln>
                  <a:noFill/>
                </a:ln>
                <a:effectLst/>
                <a:latin typeface="ui-monospace"/>
              </a:rPr>
              <a:t>branch_address</a:t>
            </a:r>
            <a:r>
              <a:rPr kumimoji="0" lang="en-US" altLang="en-US" sz="1200" b="0" i="0" u="none" strike="noStrike" cap="none" normalizeH="0" baseline="0" dirty="0" smtClean="0">
                <a:ln>
                  <a:noFill/>
                </a:ln>
                <a:effectLst/>
                <a:latin typeface="ui-sans-serif"/>
              </a:rPr>
              <a:t>, and </a:t>
            </a:r>
            <a:r>
              <a:rPr kumimoji="0" lang="en-US" altLang="en-US" b="0" i="0" u="none" strike="noStrike" cap="none" normalizeH="0" baseline="0" dirty="0" smtClean="0">
                <a:ln>
                  <a:noFill/>
                </a:ln>
                <a:effectLst/>
                <a:latin typeface="ui-monospace"/>
              </a:rPr>
              <a:t>assets</a:t>
            </a:r>
            <a:r>
              <a:rPr kumimoji="0" lang="en-US" altLang="en-US" sz="1200" b="0" i="0" u="none" strike="noStrike" cap="none" normalizeH="0" baseline="0" dirty="0" smtClean="0">
                <a:ln>
                  <a:noFill/>
                </a:ln>
                <a:effectLst/>
                <a:latin typeface="ui-sans-serif"/>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effectLst/>
                <a:latin typeface="ui-sans-serif"/>
              </a:rPr>
              <a:t>Bankers are linked to branches using </a:t>
            </a:r>
            <a:r>
              <a:rPr kumimoji="0" lang="en-US" altLang="en-US" b="0" i="0" u="none" strike="noStrike" cap="none" normalizeH="0" baseline="0" dirty="0" err="1" smtClean="0">
                <a:ln>
                  <a:noFill/>
                </a:ln>
                <a:effectLst/>
                <a:latin typeface="ui-monospace"/>
              </a:rPr>
              <a:t>branch_id</a:t>
            </a:r>
            <a:r>
              <a:rPr kumimoji="0" lang="en-US" altLang="en-US" sz="1200" b="0" i="0" u="none" strike="noStrike" cap="none" normalizeH="0" baseline="0" dirty="0" smtClean="0">
                <a:ln>
                  <a:noFill/>
                </a:ln>
                <a:effectLst/>
                <a:latin typeface="ui-sans-serif"/>
              </a:rPr>
              <a:t> and manage operations.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34147425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4011" y="1652156"/>
            <a:ext cx="4810246" cy="1325563"/>
          </a:xfrm>
        </p:spPr>
        <p:txBody>
          <a:bodyPr>
            <a:normAutofit fontScale="90000"/>
          </a:bodyPr>
          <a:lstStyle/>
          <a:p>
            <a:r>
              <a:rPr lang="en-US" sz="4900" dirty="0" smtClean="0"/>
              <a:t>Schema</a:t>
            </a:r>
            <a:r>
              <a:rPr lang="en-US" dirty="0" smtClean="0"/>
              <a:t> </a:t>
            </a:r>
            <a:br>
              <a:rPr lang="en-US" dirty="0" smtClean="0"/>
            </a:br>
            <a:r>
              <a:rPr lang="en-US" sz="6000" dirty="0" smtClean="0"/>
              <a:t>Diagram</a:t>
            </a:r>
            <a:endParaRPr lang="en-US" sz="6000" dirty="0"/>
          </a:p>
        </p:txBody>
      </p:sp>
      <p:pic>
        <p:nvPicPr>
          <p:cNvPr id="4" name="Content Placeholder 3"/>
          <p:cNvPicPr>
            <a:picLocks noGrp="1"/>
          </p:cNvPicPr>
          <p:nvPr>
            <p:ph idx="1"/>
          </p:nvPr>
        </p:nvPicPr>
        <p:blipFill rotWithShape="1">
          <a:blip r:embed="rId2"/>
          <a:srcRect l="7703"/>
          <a:stretch/>
        </p:blipFill>
        <p:spPr bwMode="auto">
          <a:xfrm>
            <a:off x="5787342" y="162047"/>
            <a:ext cx="5937812" cy="6574420"/>
          </a:xfrm>
          <a:prstGeom prst="rect">
            <a:avLst/>
          </a:prstGeom>
          <a:ln>
            <a:noFill/>
          </a:ln>
          <a:extLst>
            <a:ext uri="{53640926-AAD7-44D8-BBD7-CCE9431645EC}">
              <a14:shadowObscured xmlns:a14="http://schemas.microsoft.com/office/drawing/2010/main"/>
            </a:ext>
          </a:extLst>
        </p:spPr>
      </p:pic>
      <p:sp>
        <p:nvSpPr>
          <p:cNvPr id="5" name="TextBox 4"/>
          <p:cNvSpPr txBox="1"/>
          <p:nvPr/>
        </p:nvSpPr>
        <p:spPr>
          <a:xfrm>
            <a:off x="544011" y="3599726"/>
            <a:ext cx="4352080" cy="1200329"/>
          </a:xfrm>
          <a:prstGeom prst="rect">
            <a:avLst/>
          </a:prstGeom>
          <a:noFill/>
        </p:spPr>
        <p:txBody>
          <a:bodyPr wrap="square" rtlCol="0">
            <a:spAutoFit/>
          </a:bodyPr>
          <a:lstStyle/>
          <a:p>
            <a:r>
              <a:rPr lang="en-US" dirty="0"/>
              <a:t>The relationships illustrate how these entities interact to manage banking operations like loans, accounts, and transactions.</a:t>
            </a:r>
          </a:p>
        </p:txBody>
      </p:sp>
    </p:spTree>
    <p:extLst>
      <p:ext uri="{BB962C8B-B14F-4D97-AF65-F5344CB8AC3E}">
        <p14:creationId xmlns:p14="http://schemas.microsoft.com/office/powerpoint/2010/main" val="9528939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Entities &amp; Attributes </a:t>
            </a:r>
            <a:endParaRPr lang="en-US" dirty="0"/>
          </a:p>
        </p:txBody>
      </p:sp>
      <p:sp>
        <p:nvSpPr>
          <p:cNvPr id="3" name="Content Placeholder 2"/>
          <p:cNvSpPr>
            <a:spLocks noGrp="1"/>
          </p:cNvSpPr>
          <p:nvPr>
            <p:ph idx="1"/>
          </p:nvPr>
        </p:nvSpPr>
        <p:spPr>
          <a:xfrm>
            <a:off x="108995" y="2427508"/>
            <a:ext cx="5886691" cy="3787996"/>
          </a:xfrm>
        </p:spPr>
        <p:txBody>
          <a:bodyPr>
            <a:normAutofit/>
          </a:bodyPr>
          <a:lstStyle/>
          <a:p>
            <a:pPr marL="0" indent="0" algn="just">
              <a:buNone/>
            </a:pPr>
            <a:r>
              <a:rPr lang="en-US" sz="2000" b="1" dirty="0"/>
              <a:t>Entities: </a:t>
            </a:r>
            <a:endParaRPr lang="en-US" sz="2000" dirty="0"/>
          </a:p>
          <a:p>
            <a:pPr algn="just"/>
            <a:r>
              <a:rPr lang="en-US" sz="2000" dirty="0"/>
              <a:t>1. </a:t>
            </a:r>
            <a:r>
              <a:rPr lang="en-US" sz="2000" b="1" dirty="0"/>
              <a:t>Branch </a:t>
            </a:r>
            <a:r>
              <a:rPr lang="en-US" sz="2000" dirty="0"/>
              <a:t>– Represents the physical location of the bank. Each branch offers services such as account creation, loan issuance, and credit card handling. </a:t>
            </a:r>
          </a:p>
          <a:p>
            <a:pPr algn="just"/>
            <a:r>
              <a:rPr lang="en-US" sz="2000" dirty="0"/>
              <a:t>2. </a:t>
            </a:r>
            <a:r>
              <a:rPr lang="en-US" sz="2000" b="1" dirty="0"/>
              <a:t>Banker </a:t>
            </a:r>
            <a:r>
              <a:rPr lang="en-US" sz="2000" dirty="0"/>
              <a:t>– Employees assigned to manage customer relationships and oversee operations for specific branches. </a:t>
            </a:r>
          </a:p>
          <a:p>
            <a:pPr algn="just"/>
            <a:r>
              <a:rPr lang="en-US" sz="2000" dirty="0"/>
              <a:t>3. </a:t>
            </a:r>
            <a:r>
              <a:rPr lang="en-US" sz="2000" b="1" dirty="0"/>
              <a:t>Customer </a:t>
            </a:r>
            <a:r>
              <a:rPr lang="en-US" sz="2000" dirty="0"/>
              <a:t>– Individuals who interact with the </a:t>
            </a:r>
            <a:r>
              <a:rPr lang="en-US" sz="2000" dirty="0" smtClean="0"/>
              <a:t>  bank </a:t>
            </a:r>
            <a:r>
              <a:rPr lang="en-US" sz="2000" dirty="0"/>
              <a:t>to open accounts, apply for loans, and manage their finances. </a:t>
            </a:r>
          </a:p>
          <a:p>
            <a:pPr marL="0" indent="0" algn="just">
              <a:buNone/>
            </a:pPr>
            <a:endParaRPr lang="en-US" sz="2000" dirty="0"/>
          </a:p>
        </p:txBody>
      </p:sp>
      <p:sp>
        <p:nvSpPr>
          <p:cNvPr id="4" name="Content Placeholder 2"/>
          <p:cNvSpPr txBox="1">
            <a:spLocks/>
          </p:cNvSpPr>
          <p:nvPr/>
        </p:nvSpPr>
        <p:spPr>
          <a:xfrm>
            <a:off x="6840638" y="2435907"/>
            <a:ext cx="6048737" cy="325566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000" b="1" dirty="0"/>
              <a:t>Attributes</a:t>
            </a:r>
            <a:r>
              <a:rPr lang="en-US" sz="2000" b="1" dirty="0" smtClean="0"/>
              <a:t>:</a:t>
            </a:r>
          </a:p>
          <a:p>
            <a:pPr>
              <a:buFont typeface="Wingdings" panose="05000000000000000000" pitchFamily="2" charset="2"/>
              <a:buChar char="Ø"/>
            </a:pPr>
            <a:r>
              <a:rPr lang="en-US" sz="1800" b="1" i="1" dirty="0" smtClean="0"/>
              <a:t> Branch </a:t>
            </a:r>
            <a:endParaRPr lang="en-US" sz="1800" dirty="0"/>
          </a:p>
          <a:p>
            <a:r>
              <a:rPr lang="en-US" sz="1800" dirty="0" smtClean="0"/>
              <a:t>     </a:t>
            </a:r>
            <a:r>
              <a:rPr lang="en-US" sz="1800" dirty="0" err="1" smtClean="0"/>
              <a:t>branch_id</a:t>
            </a:r>
            <a:r>
              <a:rPr lang="en-US" sz="1800" dirty="0" smtClean="0"/>
              <a:t> </a:t>
            </a:r>
            <a:r>
              <a:rPr lang="en-US" sz="1800" dirty="0"/>
              <a:t>(Primary Key) </a:t>
            </a:r>
          </a:p>
          <a:p>
            <a:r>
              <a:rPr lang="en-US" sz="1800" dirty="0" smtClean="0"/>
              <a:t>     </a:t>
            </a:r>
            <a:r>
              <a:rPr lang="en-US" sz="1800" dirty="0" err="1" smtClean="0"/>
              <a:t>branch_name</a:t>
            </a:r>
            <a:r>
              <a:rPr lang="en-US" sz="1800" dirty="0" smtClean="0"/>
              <a:t> </a:t>
            </a:r>
            <a:endParaRPr lang="en-US" sz="1800" dirty="0"/>
          </a:p>
          <a:p>
            <a:r>
              <a:rPr lang="en-US" sz="1800" dirty="0" smtClean="0"/>
              <a:t>     address </a:t>
            </a:r>
            <a:endParaRPr lang="en-US" sz="1800" dirty="0"/>
          </a:p>
          <a:p>
            <a:pPr>
              <a:buFont typeface="Wingdings" panose="05000000000000000000" pitchFamily="2" charset="2"/>
              <a:buChar char="Ø"/>
            </a:pPr>
            <a:r>
              <a:rPr lang="en-US" sz="1800" b="1" i="1" dirty="0" smtClean="0"/>
              <a:t>   Banker </a:t>
            </a:r>
            <a:endParaRPr lang="en-US" sz="1800" dirty="0"/>
          </a:p>
          <a:p>
            <a:r>
              <a:rPr lang="en-US" sz="1800" dirty="0" smtClean="0"/>
              <a:t>     </a:t>
            </a:r>
            <a:r>
              <a:rPr lang="en-US" sz="1800" dirty="0" err="1" smtClean="0"/>
              <a:t>banker_id</a:t>
            </a:r>
            <a:r>
              <a:rPr lang="en-US" sz="1800" dirty="0" smtClean="0"/>
              <a:t> </a:t>
            </a:r>
            <a:r>
              <a:rPr lang="en-US" sz="1800" dirty="0"/>
              <a:t>(Primary Key) </a:t>
            </a:r>
          </a:p>
          <a:p>
            <a:r>
              <a:rPr lang="en-US" sz="1800" dirty="0" smtClean="0"/>
              <a:t>     </a:t>
            </a:r>
            <a:r>
              <a:rPr lang="en-US" sz="1800" dirty="0" err="1" smtClean="0"/>
              <a:t>branch_id</a:t>
            </a:r>
            <a:r>
              <a:rPr lang="en-US" sz="1800" dirty="0" smtClean="0"/>
              <a:t> </a:t>
            </a:r>
            <a:r>
              <a:rPr lang="en-US" sz="1800" dirty="0"/>
              <a:t>(Foreign Key referencing branch) </a:t>
            </a:r>
          </a:p>
          <a:p>
            <a:r>
              <a:rPr lang="en-US" sz="1800" dirty="0" smtClean="0"/>
              <a:t>     </a:t>
            </a:r>
            <a:r>
              <a:rPr lang="en-US" sz="1800" dirty="0" err="1" smtClean="0"/>
              <a:t>banker_name</a:t>
            </a:r>
            <a:r>
              <a:rPr lang="en-US" sz="1800" dirty="0" smtClean="0"/>
              <a:t> </a:t>
            </a:r>
            <a:endParaRPr lang="en-US" sz="1800" dirty="0"/>
          </a:p>
          <a:p>
            <a:pPr marL="0" indent="0" algn="just">
              <a:buNone/>
            </a:pPr>
            <a:r>
              <a:rPr lang="en-US" sz="2000" dirty="0" smtClean="0"/>
              <a:t> </a:t>
            </a:r>
          </a:p>
        </p:txBody>
      </p:sp>
    </p:spTree>
    <p:extLst>
      <p:ext uri="{BB962C8B-B14F-4D97-AF65-F5344CB8AC3E}">
        <p14:creationId xmlns:p14="http://schemas.microsoft.com/office/powerpoint/2010/main" val="33226670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SQL </a:t>
            </a:r>
            <a:r>
              <a:rPr lang="en-US" dirty="0" smtClean="0"/>
              <a:t>QUERYS</a:t>
            </a:r>
            <a:endParaRPr lang="en-US" dirty="0"/>
          </a:p>
        </p:txBody>
      </p:sp>
      <p:sp>
        <p:nvSpPr>
          <p:cNvPr id="3" name="Content Placeholder 2"/>
          <p:cNvSpPr>
            <a:spLocks noGrp="1"/>
          </p:cNvSpPr>
          <p:nvPr>
            <p:ph idx="1"/>
          </p:nvPr>
        </p:nvSpPr>
        <p:spPr>
          <a:xfrm>
            <a:off x="1120000" y="1825624"/>
            <a:ext cx="4644192" cy="4505727"/>
          </a:xfrm>
        </p:spPr>
        <p:txBody>
          <a:bodyPr>
            <a:normAutofit/>
          </a:bodyPr>
          <a:lstStyle/>
          <a:p>
            <a:pPr marL="0" indent="0">
              <a:buNone/>
            </a:pPr>
            <a:r>
              <a:rPr lang="en-US" sz="1600" b="1" dirty="0" smtClean="0"/>
              <a:t>1. Finding </a:t>
            </a:r>
            <a:r>
              <a:rPr lang="en-US" sz="1600" b="1" dirty="0"/>
              <a:t>Branch table data. </a:t>
            </a:r>
          </a:p>
          <a:p>
            <a:pPr marL="0" indent="0">
              <a:buNone/>
            </a:pPr>
            <a:r>
              <a:rPr lang="en-US" sz="1400" b="1" dirty="0" smtClean="0"/>
              <a:t>                              SELECT </a:t>
            </a:r>
            <a:r>
              <a:rPr lang="en-US" sz="1400" b="1" dirty="0"/>
              <a:t>* FROM branch;</a:t>
            </a:r>
            <a:endParaRPr lang="en-US" sz="1400" dirty="0"/>
          </a:p>
          <a:p>
            <a:pPr marL="0" indent="0">
              <a:buNone/>
            </a:pPr>
            <a:r>
              <a:rPr lang="en-US" sz="1600" b="1" dirty="0" smtClean="0"/>
              <a:t>2</a:t>
            </a:r>
            <a:r>
              <a:rPr lang="en-US" sz="1600" b="1" dirty="0"/>
              <a:t>. Find all customers with a savings account. </a:t>
            </a:r>
            <a:r>
              <a:rPr lang="en-US" sz="1400" b="1" dirty="0" smtClean="0"/>
              <a:t/>
            </a:r>
            <a:br>
              <a:rPr lang="en-US" sz="1400" b="1" dirty="0" smtClean="0"/>
            </a:br>
            <a:r>
              <a:rPr lang="en-US" sz="1400" b="1" dirty="0" smtClean="0"/>
              <a:t>                            SELECT </a:t>
            </a:r>
            <a:r>
              <a:rPr lang="en-US" sz="1400" b="1" dirty="0" err="1"/>
              <a:t>customer_name</a:t>
            </a:r>
            <a:r>
              <a:rPr lang="en-US" sz="1400" b="1" dirty="0"/>
              <a:t>, </a:t>
            </a:r>
            <a:r>
              <a:rPr lang="en-US" sz="1400" b="1" dirty="0" err="1"/>
              <a:t>mobileno</a:t>
            </a:r>
            <a:r>
              <a:rPr lang="en-US" sz="1400" b="1" dirty="0"/>
              <a:t>, </a:t>
            </a:r>
            <a:r>
              <a:rPr lang="en-US" sz="1400" b="1" dirty="0" err="1"/>
              <a:t>dob</a:t>
            </a:r>
            <a:r>
              <a:rPr lang="en-US" sz="1400" b="1" dirty="0"/>
              <a:t> </a:t>
            </a:r>
            <a:endParaRPr lang="en-US" sz="1400" dirty="0"/>
          </a:p>
          <a:p>
            <a:pPr marL="0" indent="0">
              <a:buNone/>
            </a:pPr>
            <a:r>
              <a:rPr lang="en-US" sz="1400" b="1" dirty="0" smtClean="0"/>
              <a:t>                           FROM </a:t>
            </a:r>
            <a:r>
              <a:rPr lang="en-US" sz="1400" b="1" dirty="0"/>
              <a:t>customer </a:t>
            </a:r>
            <a:endParaRPr lang="en-US" sz="1400" dirty="0"/>
          </a:p>
          <a:p>
            <a:pPr marL="0" indent="0">
              <a:buNone/>
            </a:pPr>
            <a:r>
              <a:rPr lang="en-US" sz="1400" b="1" dirty="0" smtClean="0"/>
              <a:t>                          INNER </a:t>
            </a:r>
            <a:r>
              <a:rPr lang="en-US" sz="1400" b="1" dirty="0"/>
              <a:t>JOIN account </a:t>
            </a:r>
            <a:r>
              <a:rPr lang="en-US" sz="1400" b="1" dirty="0" smtClean="0"/>
              <a:t>ON</a:t>
            </a:r>
          </a:p>
          <a:p>
            <a:pPr marL="0" indent="0">
              <a:buNone/>
            </a:pPr>
            <a:r>
              <a:rPr lang="en-US" sz="1400" b="1" dirty="0" smtClean="0"/>
              <a:t>                         </a:t>
            </a:r>
            <a:r>
              <a:rPr lang="en-US" sz="1400" b="1" dirty="0" err="1" smtClean="0"/>
              <a:t>customer.account_id</a:t>
            </a:r>
            <a:r>
              <a:rPr lang="en-US" sz="1400" b="1" dirty="0" smtClean="0"/>
              <a:t> </a:t>
            </a:r>
            <a:r>
              <a:rPr lang="en-US" sz="1400" b="1" dirty="0"/>
              <a:t>= </a:t>
            </a:r>
            <a:r>
              <a:rPr lang="en-US" sz="1400" b="1" dirty="0" err="1"/>
              <a:t>account.account_id</a:t>
            </a:r>
            <a:r>
              <a:rPr lang="en-US" sz="1400" b="1" dirty="0"/>
              <a:t> </a:t>
            </a:r>
            <a:endParaRPr lang="en-US" sz="1400" dirty="0"/>
          </a:p>
          <a:p>
            <a:pPr marL="0" indent="0">
              <a:buNone/>
            </a:pPr>
            <a:r>
              <a:rPr lang="en-US" sz="1400" b="1" dirty="0" smtClean="0"/>
              <a:t>                         WHERE </a:t>
            </a:r>
            <a:r>
              <a:rPr lang="en-US" sz="1400" b="1" dirty="0" err="1"/>
              <a:t>account_type</a:t>
            </a:r>
            <a:r>
              <a:rPr lang="en-US" sz="1400" b="1" dirty="0"/>
              <a:t> = 'savings'; </a:t>
            </a:r>
            <a:endParaRPr lang="en-US" sz="1400" b="1" dirty="0" smtClean="0"/>
          </a:p>
          <a:p>
            <a:pPr marL="0" indent="0">
              <a:buNone/>
            </a:pPr>
            <a:r>
              <a:rPr lang="en-US" sz="1600" b="1" dirty="0" smtClean="0"/>
              <a:t>3. </a:t>
            </a:r>
            <a:r>
              <a:rPr lang="en-US" sz="1600" b="1" dirty="0"/>
              <a:t>Count the number of accounts per account type (student or savings</a:t>
            </a:r>
            <a:r>
              <a:rPr lang="en-US" sz="1600" b="1" dirty="0" smtClean="0"/>
              <a:t>).</a:t>
            </a:r>
          </a:p>
          <a:p>
            <a:pPr marL="0" indent="0">
              <a:buNone/>
            </a:pPr>
            <a:r>
              <a:rPr lang="en-US" sz="1200" b="1" dirty="0"/>
              <a:t> </a:t>
            </a:r>
            <a:r>
              <a:rPr lang="en-US" sz="1200" b="1" dirty="0" smtClean="0"/>
              <a:t>                                       SELECT </a:t>
            </a:r>
            <a:r>
              <a:rPr lang="en-US" sz="1200" b="1" dirty="0" err="1"/>
              <a:t>account_type</a:t>
            </a:r>
            <a:r>
              <a:rPr lang="en-US" sz="1200" b="1" dirty="0"/>
              <a:t>, COUNT(</a:t>
            </a:r>
            <a:r>
              <a:rPr lang="en-US" sz="1200" b="1" dirty="0" err="1"/>
              <a:t>account_id</a:t>
            </a:r>
            <a:r>
              <a:rPr lang="en-US" sz="1200" b="1" dirty="0"/>
              <a:t>) </a:t>
            </a:r>
            <a:r>
              <a:rPr lang="en-US" sz="1200" b="1" dirty="0" smtClean="0"/>
              <a:t>   </a:t>
            </a:r>
          </a:p>
          <a:p>
            <a:pPr marL="0" indent="0">
              <a:buNone/>
            </a:pPr>
            <a:r>
              <a:rPr lang="en-US" sz="1200" b="1" dirty="0"/>
              <a:t> </a:t>
            </a:r>
            <a:r>
              <a:rPr lang="en-US" sz="1200" b="1" dirty="0" smtClean="0"/>
              <a:t>                                      AS    </a:t>
            </a:r>
            <a:r>
              <a:rPr lang="en-US" sz="1200" b="1" dirty="0" err="1" smtClean="0"/>
              <a:t>number_of_accounts</a:t>
            </a:r>
            <a:r>
              <a:rPr lang="en-US" sz="1200" b="1" dirty="0" smtClean="0"/>
              <a:t> </a:t>
            </a:r>
            <a:endParaRPr lang="en-US" sz="1200" dirty="0"/>
          </a:p>
          <a:p>
            <a:pPr marL="0" indent="0">
              <a:buNone/>
            </a:pPr>
            <a:r>
              <a:rPr lang="en-US" sz="1200" b="1" dirty="0" smtClean="0"/>
              <a:t>                                      GROUP </a:t>
            </a:r>
            <a:r>
              <a:rPr lang="en-US" sz="1200" b="1" dirty="0"/>
              <a:t>BY </a:t>
            </a:r>
            <a:r>
              <a:rPr lang="en-US" sz="1200" b="1" dirty="0" err="1"/>
              <a:t>account_type</a:t>
            </a:r>
            <a:r>
              <a:rPr lang="en-US" sz="1200" b="1" dirty="0"/>
              <a:t>;</a:t>
            </a:r>
          </a:p>
          <a:p>
            <a:pPr marL="0" indent="0">
              <a:buNone/>
            </a:pPr>
            <a:r>
              <a:rPr lang="en-US" sz="1200" b="1" dirty="0" smtClean="0"/>
              <a:t>                                       FROM account </a:t>
            </a:r>
            <a:endParaRPr lang="en-US" sz="1200" dirty="0"/>
          </a:p>
        </p:txBody>
      </p:sp>
      <p:pic>
        <p:nvPicPr>
          <p:cNvPr id="4" name="Picture 3"/>
          <p:cNvPicPr/>
          <p:nvPr/>
        </p:nvPicPr>
        <p:blipFill>
          <a:blip r:embed="rId2"/>
          <a:stretch>
            <a:fillRect/>
          </a:stretch>
        </p:blipFill>
        <p:spPr>
          <a:xfrm>
            <a:off x="8187641" y="1585732"/>
            <a:ext cx="2854607" cy="1169043"/>
          </a:xfrm>
          <a:prstGeom prst="rect">
            <a:avLst/>
          </a:prstGeom>
        </p:spPr>
      </p:pic>
      <p:pic>
        <p:nvPicPr>
          <p:cNvPr id="5" name="Picture 4"/>
          <p:cNvPicPr/>
          <p:nvPr/>
        </p:nvPicPr>
        <p:blipFill>
          <a:blip r:embed="rId3"/>
          <a:stretch>
            <a:fillRect/>
          </a:stretch>
        </p:blipFill>
        <p:spPr>
          <a:xfrm>
            <a:off x="8187641" y="3043563"/>
            <a:ext cx="2854607" cy="1111748"/>
          </a:xfrm>
          <a:prstGeom prst="rect">
            <a:avLst/>
          </a:prstGeom>
        </p:spPr>
      </p:pic>
      <p:pic>
        <p:nvPicPr>
          <p:cNvPr id="6" name="Picture 5"/>
          <p:cNvPicPr/>
          <p:nvPr/>
        </p:nvPicPr>
        <p:blipFill>
          <a:blip r:embed="rId4"/>
          <a:stretch>
            <a:fillRect/>
          </a:stretch>
        </p:blipFill>
        <p:spPr>
          <a:xfrm>
            <a:off x="8182384" y="4528209"/>
            <a:ext cx="2865120" cy="1158240"/>
          </a:xfrm>
          <a:prstGeom prst="rect">
            <a:avLst/>
          </a:prstGeom>
        </p:spPr>
      </p:pic>
    </p:spTree>
    <p:extLst>
      <p:ext uri="{BB962C8B-B14F-4D97-AF65-F5344CB8AC3E}">
        <p14:creationId xmlns:p14="http://schemas.microsoft.com/office/powerpoint/2010/main" val="3837324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anim calcmode="lin" valueType="num">
                                      <p:cBhvr>
                                        <p:cTn id="16" dur="1000" fill="hold"/>
                                        <p:tgtEl>
                                          <p:spTgt spid="6"/>
                                        </p:tgtEl>
                                        <p:attrNameLst>
                                          <p:attrName>ppt_x</p:attrName>
                                        </p:attrNameLst>
                                      </p:cBhvr>
                                      <p:tavLst>
                                        <p:tav tm="0">
                                          <p:val>
                                            <p:strVal val="#ppt_x"/>
                                          </p:val>
                                        </p:tav>
                                        <p:tav tm="100000">
                                          <p:val>
                                            <p:strVal val="#ppt_x"/>
                                          </p:val>
                                        </p:tav>
                                      </p:tavLst>
                                    </p:anim>
                                    <p:anim calcmode="lin" valueType="num">
                                      <p:cBhvr>
                                        <p:cTn id="1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56776" y="726938"/>
            <a:ext cx="6084656" cy="5401900"/>
          </a:xfrm>
        </p:spPr>
        <p:txBody>
          <a:bodyPr>
            <a:noAutofit/>
          </a:bodyPr>
          <a:lstStyle/>
          <a:p>
            <a:pPr marL="0" indent="0">
              <a:buNone/>
            </a:pPr>
            <a:r>
              <a:rPr lang="en-US" sz="1600" b="1" dirty="0" smtClean="0"/>
              <a:t> </a:t>
            </a:r>
            <a:r>
              <a:rPr lang="en-US" sz="1600" b="1" dirty="0"/>
              <a:t>4. Show all bankers working at a specific branch </a:t>
            </a:r>
          </a:p>
          <a:p>
            <a:pPr marL="0" indent="0">
              <a:buNone/>
            </a:pPr>
            <a:r>
              <a:rPr lang="en-US" sz="1600" b="1" dirty="0" smtClean="0"/>
              <a:t>                       SELECT </a:t>
            </a:r>
            <a:r>
              <a:rPr lang="en-US" sz="1600" b="1" dirty="0" err="1"/>
              <a:t>banker.banker_name</a:t>
            </a:r>
            <a:r>
              <a:rPr lang="en-US" sz="1600" b="1" dirty="0"/>
              <a:t> </a:t>
            </a:r>
          </a:p>
          <a:p>
            <a:pPr marL="0" indent="0">
              <a:buNone/>
            </a:pPr>
            <a:r>
              <a:rPr lang="en-US" sz="1600" b="1" dirty="0" smtClean="0"/>
              <a:t>                      FROM </a:t>
            </a:r>
            <a:r>
              <a:rPr lang="en-US" sz="1600" b="1" dirty="0"/>
              <a:t>banker </a:t>
            </a:r>
          </a:p>
          <a:p>
            <a:pPr marL="0" indent="0">
              <a:buNone/>
            </a:pPr>
            <a:r>
              <a:rPr lang="en-US" sz="1600" b="1" dirty="0" smtClean="0"/>
              <a:t>            INNER </a:t>
            </a:r>
            <a:r>
              <a:rPr lang="en-US" sz="1600" b="1" dirty="0"/>
              <a:t>JOIN branch ON </a:t>
            </a:r>
            <a:r>
              <a:rPr lang="en-US" sz="1600" b="1" dirty="0" err="1"/>
              <a:t>banker.branch_id</a:t>
            </a:r>
            <a:r>
              <a:rPr lang="en-US" sz="1600" b="1" dirty="0"/>
              <a:t> = </a:t>
            </a:r>
            <a:r>
              <a:rPr lang="en-US" sz="1600" b="1" dirty="0" err="1"/>
              <a:t>branch.branch_id</a:t>
            </a:r>
            <a:r>
              <a:rPr lang="en-US" sz="1600" b="1" dirty="0"/>
              <a:t> </a:t>
            </a:r>
          </a:p>
          <a:p>
            <a:pPr marL="0" indent="0">
              <a:buNone/>
            </a:pPr>
            <a:r>
              <a:rPr lang="en-US" sz="1600" b="1" dirty="0" smtClean="0"/>
              <a:t>                               WHERE </a:t>
            </a:r>
            <a:r>
              <a:rPr lang="en-US" sz="1600" b="1" dirty="0" err="1"/>
              <a:t>branch.branch_name</a:t>
            </a:r>
            <a:r>
              <a:rPr lang="en-US" sz="1600" b="1" dirty="0"/>
              <a:t> = 'Main Branch</a:t>
            </a:r>
            <a:r>
              <a:rPr lang="en-US" sz="1600" b="1" dirty="0" smtClean="0"/>
              <a:t>';</a:t>
            </a:r>
          </a:p>
          <a:p>
            <a:pPr marL="0" indent="0">
              <a:buNone/>
            </a:pPr>
            <a:r>
              <a:rPr lang="en-US" sz="1600" b="1" dirty="0" smtClean="0"/>
              <a:t> </a:t>
            </a:r>
            <a:r>
              <a:rPr lang="en-US" sz="1600" b="1" dirty="0"/>
              <a:t> </a:t>
            </a:r>
            <a:r>
              <a:rPr lang="en-US" sz="1600" b="1" dirty="0" smtClean="0"/>
              <a:t>5. </a:t>
            </a:r>
            <a:r>
              <a:rPr lang="en-US" sz="1600" b="1" dirty="0"/>
              <a:t>List all branches with the number of bankers working in each </a:t>
            </a:r>
          </a:p>
          <a:p>
            <a:pPr marL="0" indent="0">
              <a:buNone/>
            </a:pPr>
            <a:r>
              <a:rPr lang="en-US" sz="1600" b="1" dirty="0" smtClean="0"/>
              <a:t>            SELECT </a:t>
            </a:r>
            <a:r>
              <a:rPr lang="en-US" sz="1600" b="1" dirty="0" err="1"/>
              <a:t>branch.branch_name</a:t>
            </a:r>
            <a:r>
              <a:rPr lang="en-US" sz="1600" b="1" dirty="0"/>
              <a:t>, COUNT(</a:t>
            </a:r>
            <a:r>
              <a:rPr lang="en-US" sz="1600" b="1" dirty="0" err="1"/>
              <a:t>banker.banker_id</a:t>
            </a:r>
            <a:r>
              <a:rPr lang="en-US" sz="1600" b="1" dirty="0"/>
              <a:t>) </a:t>
            </a:r>
            <a:endParaRPr lang="en-US" sz="1600" b="1" dirty="0" smtClean="0"/>
          </a:p>
          <a:p>
            <a:pPr marL="0" indent="0">
              <a:buNone/>
            </a:pPr>
            <a:r>
              <a:rPr lang="en-US" sz="1600" b="1" dirty="0" smtClean="0"/>
              <a:t>                                        AS  </a:t>
            </a:r>
            <a:r>
              <a:rPr lang="en-US" sz="1600" b="1" dirty="0" err="1" smtClean="0"/>
              <a:t>number_of_bankers</a:t>
            </a:r>
            <a:r>
              <a:rPr lang="en-US" sz="1600" b="1" dirty="0" smtClean="0"/>
              <a:t> </a:t>
            </a:r>
            <a:endParaRPr lang="en-US" sz="1600" b="1" dirty="0"/>
          </a:p>
          <a:p>
            <a:pPr marL="0" indent="0">
              <a:buNone/>
            </a:pPr>
            <a:r>
              <a:rPr lang="en-US" sz="1600" b="1" dirty="0" smtClean="0"/>
              <a:t>                                FROM </a:t>
            </a:r>
            <a:r>
              <a:rPr lang="en-US" sz="1600" b="1" dirty="0"/>
              <a:t>branch </a:t>
            </a:r>
          </a:p>
          <a:p>
            <a:pPr marL="0" indent="0">
              <a:buNone/>
            </a:pPr>
            <a:r>
              <a:rPr lang="en-US" sz="1600" b="1" dirty="0" smtClean="0"/>
              <a:t>            LEFT </a:t>
            </a:r>
            <a:r>
              <a:rPr lang="en-US" sz="1600" b="1" dirty="0"/>
              <a:t>JOIN banker ON </a:t>
            </a:r>
            <a:r>
              <a:rPr lang="en-US" sz="1600" b="1" dirty="0" err="1"/>
              <a:t>branch.branch_id</a:t>
            </a:r>
            <a:r>
              <a:rPr lang="en-US" sz="1600" b="1" dirty="0"/>
              <a:t> = </a:t>
            </a:r>
            <a:r>
              <a:rPr lang="en-US" sz="1600" b="1" dirty="0" err="1"/>
              <a:t>banker.branch_id</a:t>
            </a:r>
            <a:r>
              <a:rPr lang="en-US" sz="1600" b="1" dirty="0"/>
              <a:t> </a:t>
            </a:r>
          </a:p>
          <a:p>
            <a:pPr marL="0" indent="0">
              <a:buNone/>
            </a:pPr>
            <a:r>
              <a:rPr lang="en-US" sz="1600" b="1" dirty="0" smtClean="0"/>
              <a:t>                             GROUP </a:t>
            </a:r>
            <a:r>
              <a:rPr lang="en-US" sz="1600" b="1" dirty="0"/>
              <a:t>BY </a:t>
            </a:r>
            <a:r>
              <a:rPr lang="en-US" sz="1600" b="1" dirty="0" err="1"/>
              <a:t>branch.branch_name</a:t>
            </a:r>
            <a:r>
              <a:rPr lang="en-US" sz="1600" b="1" dirty="0"/>
              <a:t>; </a:t>
            </a:r>
            <a:endParaRPr lang="en-US" sz="1600" b="1" dirty="0" smtClean="0"/>
          </a:p>
          <a:p>
            <a:pPr marL="0" indent="0">
              <a:buNone/>
            </a:pPr>
            <a:r>
              <a:rPr lang="en-US" sz="1600" b="1" dirty="0" smtClean="0"/>
              <a:t>6.</a:t>
            </a:r>
            <a:r>
              <a:rPr lang="en-US" sz="1600" b="1" dirty="0"/>
              <a:t> Calculate the average balance of accounts for each branch </a:t>
            </a:r>
            <a:endParaRPr lang="en-US" sz="1600" b="1" dirty="0" smtClean="0"/>
          </a:p>
          <a:p>
            <a:pPr marL="0" indent="0">
              <a:buNone/>
            </a:pPr>
            <a:r>
              <a:rPr lang="en-US" sz="1600" b="1" dirty="0" smtClean="0"/>
              <a:t>                SELECT </a:t>
            </a:r>
            <a:r>
              <a:rPr lang="en-US" sz="1600" b="1" dirty="0" err="1"/>
              <a:t>branch.branch_name</a:t>
            </a:r>
            <a:r>
              <a:rPr lang="en-US" sz="1600" b="1" dirty="0"/>
              <a:t>, AVG(</a:t>
            </a:r>
            <a:r>
              <a:rPr lang="en-US" sz="1600" b="1" dirty="0" err="1"/>
              <a:t>account.balance</a:t>
            </a:r>
            <a:r>
              <a:rPr lang="en-US" sz="1600" b="1" dirty="0"/>
              <a:t>) AS </a:t>
            </a:r>
            <a:r>
              <a:rPr lang="en-US" sz="1600" b="1" dirty="0" smtClean="0"/>
              <a:t>       </a:t>
            </a:r>
            <a:r>
              <a:rPr lang="en-US" sz="1600" b="1" dirty="0" err="1" smtClean="0"/>
              <a:t>average_balance</a:t>
            </a:r>
            <a:r>
              <a:rPr lang="en-US" sz="1600" b="1" dirty="0" smtClean="0"/>
              <a:t> </a:t>
            </a:r>
            <a:endParaRPr lang="en-US" sz="1600" b="1" dirty="0"/>
          </a:p>
          <a:p>
            <a:pPr marL="0" indent="0">
              <a:buNone/>
            </a:pPr>
            <a:r>
              <a:rPr lang="en-US" sz="1600" b="1" dirty="0" smtClean="0"/>
              <a:t>                     FROM </a:t>
            </a:r>
            <a:r>
              <a:rPr lang="en-US" sz="1600" b="1" dirty="0"/>
              <a:t>branch </a:t>
            </a:r>
          </a:p>
          <a:p>
            <a:pPr marL="0" indent="0">
              <a:buNone/>
            </a:pPr>
            <a:r>
              <a:rPr lang="en-US" sz="1600" b="1" dirty="0" smtClean="0"/>
              <a:t>        INNER </a:t>
            </a:r>
            <a:r>
              <a:rPr lang="en-US" sz="1600" b="1" dirty="0"/>
              <a:t>JOIN account ON </a:t>
            </a:r>
            <a:r>
              <a:rPr lang="en-US" sz="1600" b="1" dirty="0" err="1"/>
              <a:t>branch.branch_id</a:t>
            </a:r>
            <a:r>
              <a:rPr lang="en-US" sz="1600" b="1" dirty="0"/>
              <a:t> = </a:t>
            </a:r>
            <a:r>
              <a:rPr lang="en-US" sz="1600" b="1" dirty="0" err="1"/>
              <a:t>account.branch_id</a:t>
            </a:r>
            <a:r>
              <a:rPr lang="en-US" sz="1600" b="1" dirty="0"/>
              <a:t> </a:t>
            </a:r>
          </a:p>
          <a:p>
            <a:pPr marL="0" indent="0">
              <a:buNone/>
            </a:pPr>
            <a:r>
              <a:rPr lang="en-US" sz="1600" b="1" dirty="0" smtClean="0"/>
              <a:t>               GROUP </a:t>
            </a:r>
            <a:r>
              <a:rPr lang="en-US" sz="1600" b="1" dirty="0"/>
              <a:t>BY </a:t>
            </a:r>
            <a:r>
              <a:rPr lang="en-US" sz="1600" b="1" dirty="0" err="1"/>
              <a:t>branch.branch_name</a:t>
            </a:r>
            <a:r>
              <a:rPr lang="en-US" sz="1600" b="1" dirty="0"/>
              <a:t>; </a:t>
            </a:r>
          </a:p>
        </p:txBody>
      </p:sp>
      <p:pic>
        <p:nvPicPr>
          <p:cNvPr id="4" name="Picture 3"/>
          <p:cNvPicPr/>
          <p:nvPr/>
        </p:nvPicPr>
        <p:blipFill>
          <a:blip r:embed="rId2"/>
          <a:stretch>
            <a:fillRect/>
          </a:stretch>
        </p:blipFill>
        <p:spPr>
          <a:xfrm>
            <a:off x="7107254" y="944279"/>
            <a:ext cx="3680460" cy="830580"/>
          </a:xfrm>
          <a:prstGeom prst="rect">
            <a:avLst/>
          </a:prstGeom>
        </p:spPr>
      </p:pic>
      <p:pic>
        <p:nvPicPr>
          <p:cNvPr id="5" name="Picture 4"/>
          <p:cNvPicPr/>
          <p:nvPr/>
        </p:nvPicPr>
        <p:blipFill>
          <a:blip r:embed="rId3"/>
          <a:stretch>
            <a:fillRect/>
          </a:stretch>
        </p:blipFill>
        <p:spPr>
          <a:xfrm>
            <a:off x="7107254" y="2719136"/>
            <a:ext cx="3680460" cy="1624264"/>
          </a:xfrm>
          <a:prstGeom prst="rect">
            <a:avLst/>
          </a:prstGeom>
        </p:spPr>
      </p:pic>
      <p:pic>
        <p:nvPicPr>
          <p:cNvPr id="6" name="Picture 5"/>
          <p:cNvPicPr/>
          <p:nvPr/>
        </p:nvPicPr>
        <p:blipFill>
          <a:blip r:embed="rId4"/>
          <a:stretch>
            <a:fillRect/>
          </a:stretch>
        </p:blipFill>
        <p:spPr>
          <a:xfrm>
            <a:off x="7107254" y="4692316"/>
            <a:ext cx="3680460" cy="1615641"/>
          </a:xfrm>
          <a:prstGeom prst="rect">
            <a:avLst/>
          </a:prstGeom>
        </p:spPr>
      </p:pic>
    </p:spTree>
    <p:extLst>
      <p:ext uri="{BB962C8B-B14F-4D97-AF65-F5344CB8AC3E}">
        <p14:creationId xmlns:p14="http://schemas.microsoft.com/office/powerpoint/2010/main" val="4083821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65484" y="421105"/>
            <a:ext cx="6882063" cy="5931568"/>
          </a:xfrm>
        </p:spPr>
        <p:txBody>
          <a:bodyPr>
            <a:noAutofit/>
          </a:bodyPr>
          <a:lstStyle/>
          <a:p>
            <a:pPr marL="0" indent="0">
              <a:buNone/>
            </a:pPr>
            <a:r>
              <a:rPr lang="en-US" sz="1600" dirty="0" smtClean="0"/>
              <a:t>7</a:t>
            </a:r>
            <a:r>
              <a:rPr lang="en-US" sz="1600" dirty="0"/>
              <a:t>. Retrieve the highest loan amount issued at each branch </a:t>
            </a:r>
          </a:p>
          <a:p>
            <a:pPr marL="0" indent="0">
              <a:buNone/>
            </a:pPr>
            <a:r>
              <a:rPr lang="en-US" sz="1600" b="1" dirty="0"/>
              <a:t>SELECT </a:t>
            </a:r>
            <a:r>
              <a:rPr lang="en-US" sz="1600" b="1" dirty="0" err="1"/>
              <a:t>branch.branch_name</a:t>
            </a:r>
            <a:r>
              <a:rPr lang="en-US" sz="1600" b="1" dirty="0"/>
              <a:t>, MAX(</a:t>
            </a:r>
            <a:r>
              <a:rPr lang="en-US" sz="1600" b="1" dirty="0" err="1"/>
              <a:t>loan.amount</a:t>
            </a:r>
            <a:r>
              <a:rPr lang="en-US" sz="1600" b="1" dirty="0"/>
              <a:t>) AS </a:t>
            </a:r>
            <a:r>
              <a:rPr lang="en-US" sz="1600" b="1" dirty="0" err="1"/>
              <a:t>highest_loan_amount</a:t>
            </a:r>
            <a:r>
              <a:rPr lang="en-US" sz="1600" b="1" dirty="0"/>
              <a:t> </a:t>
            </a:r>
            <a:endParaRPr lang="en-US" sz="1600" dirty="0"/>
          </a:p>
          <a:p>
            <a:pPr marL="0" indent="0">
              <a:buNone/>
            </a:pPr>
            <a:r>
              <a:rPr lang="en-US" sz="1600" b="1" dirty="0" smtClean="0"/>
              <a:t>                                     FROM </a:t>
            </a:r>
            <a:r>
              <a:rPr lang="en-US" sz="1600" b="1" dirty="0"/>
              <a:t>loan </a:t>
            </a:r>
            <a:endParaRPr lang="en-US" sz="1600" dirty="0"/>
          </a:p>
          <a:p>
            <a:pPr marL="0" indent="0">
              <a:buNone/>
            </a:pPr>
            <a:r>
              <a:rPr lang="en-US" sz="1600" b="1" dirty="0" smtClean="0"/>
              <a:t>         INNER </a:t>
            </a:r>
            <a:r>
              <a:rPr lang="en-US" sz="1600" b="1" dirty="0"/>
              <a:t>JOIN branch ON </a:t>
            </a:r>
            <a:r>
              <a:rPr lang="en-US" sz="1600" b="1" dirty="0" err="1"/>
              <a:t>loan.branch_id</a:t>
            </a:r>
            <a:r>
              <a:rPr lang="en-US" sz="1600" b="1" dirty="0"/>
              <a:t> = </a:t>
            </a:r>
            <a:r>
              <a:rPr lang="en-US" sz="1600" b="1" dirty="0" err="1"/>
              <a:t>branch.branch_id</a:t>
            </a:r>
            <a:r>
              <a:rPr lang="en-US" sz="1600" b="1" dirty="0"/>
              <a:t> </a:t>
            </a:r>
            <a:endParaRPr lang="en-US" sz="1600" b="1" dirty="0" smtClean="0"/>
          </a:p>
          <a:p>
            <a:pPr marL="0" indent="0">
              <a:buNone/>
            </a:pPr>
            <a:r>
              <a:rPr lang="en-US" sz="1600" b="1" dirty="0"/>
              <a:t> </a:t>
            </a:r>
            <a:r>
              <a:rPr lang="en-US" sz="1600" b="1" dirty="0" smtClean="0"/>
              <a:t>                                  GROUP </a:t>
            </a:r>
            <a:r>
              <a:rPr lang="en-US" sz="1600" b="1" dirty="0"/>
              <a:t>BY </a:t>
            </a:r>
            <a:r>
              <a:rPr lang="en-US" sz="1600" b="1" dirty="0" err="1"/>
              <a:t>branch.branch_name</a:t>
            </a:r>
            <a:r>
              <a:rPr lang="en-US" sz="1600" b="1" dirty="0"/>
              <a:t>; </a:t>
            </a:r>
            <a:endParaRPr lang="en-US" sz="1600" b="1" dirty="0" smtClean="0"/>
          </a:p>
          <a:p>
            <a:pPr marL="0" indent="0">
              <a:buNone/>
            </a:pPr>
            <a:endParaRPr lang="en-US" sz="1600" b="1" dirty="0" smtClean="0"/>
          </a:p>
          <a:p>
            <a:pPr marL="0" indent="0">
              <a:buNone/>
            </a:pPr>
            <a:r>
              <a:rPr lang="en-US" sz="1600" dirty="0"/>
              <a:t>8. Find all credit card holders with their account balances and credit limits </a:t>
            </a:r>
          </a:p>
          <a:p>
            <a:pPr marL="0" indent="0">
              <a:buNone/>
            </a:pPr>
            <a:r>
              <a:rPr lang="en-US" sz="1600" b="1" dirty="0" smtClean="0"/>
              <a:t>                        SELECT </a:t>
            </a:r>
            <a:r>
              <a:rPr lang="en-US" sz="1600" b="1" dirty="0" err="1"/>
              <a:t>customer.customer_name</a:t>
            </a:r>
            <a:r>
              <a:rPr lang="en-US" sz="1600" b="1" dirty="0"/>
              <a:t>, </a:t>
            </a:r>
            <a:r>
              <a:rPr lang="en-US" sz="1600" b="1" dirty="0" err="1" smtClean="0"/>
              <a:t>account.balance,customer_credit_card.card_limit</a:t>
            </a:r>
            <a:r>
              <a:rPr lang="en-US" sz="1600" b="1" dirty="0" smtClean="0"/>
              <a:t> </a:t>
            </a:r>
            <a:endParaRPr lang="en-US" sz="1600" dirty="0"/>
          </a:p>
          <a:p>
            <a:pPr marL="0" indent="0">
              <a:buNone/>
            </a:pPr>
            <a:r>
              <a:rPr lang="en-US" sz="1600" b="1" dirty="0" smtClean="0"/>
              <a:t>                                                                   FROM </a:t>
            </a:r>
            <a:r>
              <a:rPr lang="en-US" sz="1600" b="1" dirty="0"/>
              <a:t>customer </a:t>
            </a:r>
            <a:endParaRPr lang="en-US" sz="1600" dirty="0"/>
          </a:p>
          <a:p>
            <a:pPr marL="0" indent="0">
              <a:buNone/>
            </a:pPr>
            <a:r>
              <a:rPr lang="en-US" sz="1600" b="1" dirty="0" smtClean="0"/>
              <a:t>         INNER </a:t>
            </a:r>
            <a:r>
              <a:rPr lang="en-US" sz="1600" b="1" dirty="0"/>
              <a:t>JOIN account ON </a:t>
            </a:r>
            <a:r>
              <a:rPr lang="en-US" sz="1600" b="1" dirty="0" err="1"/>
              <a:t>customer.account_id</a:t>
            </a:r>
            <a:r>
              <a:rPr lang="en-US" sz="1600" b="1" dirty="0"/>
              <a:t> = </a:t>
            </a:r>
            <a:r>
              <a:rPr lang="en-US" sz="1600" b="1" dirty="0" err="1"/>
              <a:t>account.account_id</a:t>
            </a:r>
            <a:r>
              <a:rPr lang="en-US" sz="1600" b="1" dirty="0"/>
              <a:t> </a:t>
            </a:r>
            <a:endParaRPr lang="en-US" sz="1600" dirty="0"/>
          </a:p>
          <a:p>
            <a:pPr marL="0" indent="0">
              <a:buNone/>
            </a:pPr>
            <a:r>
              <a:rPr lang="en-US" sz="1600" b="1" dirty="0" smtClean="0"/>
              <a:t>                 INNER </a:t>
            </a:r>
            <a:r>
              <a:rPr lang="en-US" sz="1600" b="1" dirty="0"/>
              <a:t>JOIN </a:t>
            </a:r>
            <a:r>
              <a:rPr lang="en-US" sz="1600" b="1" dirty="0" err="1"/>
              <a:t>customer_credit_card</a:t>
            </a:r>
            <a:r>
              <a:rPr lang="en-US" sz="1600" b="1" dirty="0"/>
              <a:t> ON </a:t>
            </a:r>
            <a:r>
              <a:rPr lang="en-US" sz="1600" b="1" dirty="0" err="1"/>
              <a:t>customer.customer_id</a:t>
            </a:r>
            <a:r>
              <a:rPr lang="en-US" sz="1600" b="1" dirty="0"/>
              <a:t> </a:t>
            </a:r>
            <a:endParaRPr lang="en-US" sz="1600" b="1" dirty="0" smtClean="0"/>
          </a:p>
          <a:p>
            <a:pPr marL="0" indent="0">
              <a:buNone/>
            </a:pPr>
            <a:r>
              <a:rPr lang="en-US" sz="1600" b="1" dirty="0" smtClean="0"/>
              <a:t>                                  =   </a:t>
            </a:r>
            <a:r>
              <a:rPr lang="en-US" sz="1600" b="1" dirty="0" err="1" smtClean="0"/>
              <a:t>customer_credit_card.customer_id</a:t>
            </a:r>
            <a:r>
              <a:rPr lang="en-US" sz="1600" b="1" dirty="0"/>
              <a:t>; </a:t>
            </a:r>
            <a:endParaRPr lang="en-US" sz="1600" b="1" dirty="0" smtClean="0"/>
          </a:p>
          <a:p>
            <a:pPr marL="0" indent="0">
              <a:buNone/>
            </a:pPr>
            <a:endParaRPr lang="en-US" sz="1600" b="1" dirty="0" smtClean="0"/>
          </a:p>
          <a:p>
            <a:pPr marL="0" indent="0">
              <a:buNone/>
            </a:pPr>
            <a:r>
              <a:rPr lang="en-US" sz="1600" b="1" dirty="0"/>
              <a:t>9</a:t>
            </a:r>
            <a:r>
              <a:rPr lang="en-US" sz="1600" b="1" dirty="0" smtClean="0"/>
              <a:t>. </a:t>
            </a:r>
            <a:r>
              <a:rPr lang="en-US" sz="1600" dirty="0"/>
              <a:t>"Find Loan Limit for Sakib"</a:t>
            </a:r>
            <a:r>
              <a:rPr lang="en-US" sz="1600" b="1" dirty="0" smtClean="0"/>
              <a:t/>
            </a:r>
            <a:br>
              <a:rPr lang="en-US" sz="1600" b="1" dirty="0" smtClean="0"/>
            </a:br>
            <a:r>
              <a:rPr lang="en-US" sz="1600" b="1" dirty="0" smtClean="0"/>
              <a:t>         SELECT </a:t>
            </a:r>
            <a:r>
              <a:rPr lang="en-US" sz="1600" b="1" dirty="0" err="1"/>
              <a:t>l.loan_limitFROM</a:t>
            </a:r>
            <a:r>
              <a:rPr lang="en-US" sz="1600" b="1" dirty="0"/>
              <a:t> customer </a:t>
            </a:r>
            <a:r>
              <a:rPr lang="en-US" sz="1600" b="1" dirty="0" err="1"/>
              <a:t>cJOIN</a:t>
            </a:r>
            <a:r>
              <a:rPr lang="en-US" sz="1600" b="1" dirty="0"/>
              <a:t> account a ON </a:t>
            </a:r>
            <a:r>
              <a:rPr lang="en-US" sz="1600" b="1" dirty="0" err="1"/>
              <a:t>c.account_id</a:t>
            </a:r>
            <a:r>
              <a:rPr lang="en-US" sz="1600" b="1" dirty="0"/>
              <a:t> = </a:t>
            </a:r>
            <a:r>
              <a:rPr lang="en-US" sz="1600" b="1" dirty="0" smtClean="0"/>
              <a:t>    </a:t>
            </a:r>
            <a:r>
              <a:rPr lang="en-US" sz="1600" b="1" dirty="0" err="1" smtClean="0"/>
              <a:t>a.account_idJOIN</a:t>
            </a:r>
            <a:r>
              <a:rPr lang="en-US" sz="1600" b="1" dirty="0" smtClean="0"/>
              <a:t> </a:t>
            </a:r>
            <a:r>
              <a:rPr lang="en-US" sz="1600" b="1" dirty="0"/>
              <a:t>loan l ON </a:t>
            </a:r>
            <a:r>
              <a:rPr lang="en-US" sz="1600" b="1" dirty="0" err="1"/>
              <a:t>a.account_id</a:t>
            </a:r>
            <a:r>
              <a:rPr lang="en-US" sz="1600" b="1" dirty="0"/>
              <a:t> = </a:t>
            </a:r>
            <a:r>
              <a:rPr lang="en-US" sz="1600" b="1" dirty="0" err="1"/>
              <a:t>l.account_idWHERE</a:t>
            </a:r>
            <a:r>
              <a:rPr lang="en-US" sz="1600" b="1" dirty="0"/>
              <a:t> </a:t>
            </a:r>
            <a:r>
              <a:rPr lang="en-US" sz="1600" b="1" dirty="0" smtClean="0"/>
              <a:t>   </a:t>
            </a:r>
            <a:r>
              <a:rPr lang="en-US" sz="1600" b="1" dirty="0" err="1" smtClean="0"/>
              <a:t>c.customer_name</a:t>
            </a:r>
            <a:r>
              <a:rPr lang="en-US" sz="1600" b="1" dirty="0" smtClean="0"/>
              <a:t> </a:t>
            </a:r>
            <a:r>
              <a:rPr lang="en-US" sz="1600" b="1" dirty="0"/>
              <a:t>= '</a:t>
            </a:r>
            <a:r>
              <a:rPr lang="en-US" sz="1600" b="1" dirty="0" err="1"/>
              <a:t>rifat</a:t>
            </a:r>
            <a:r>
              <a:rPr lang="en-US" sz="1600" b="1" dirty="0"/>
              <a:t> panda';</a:t>
            </a:r>
            <a:r>
              <a:rPr lang="en-US" sz="1600" b="1" dirty="0" smtClean="0"/>
              <a:t/>
            </a:r>
            <a:br>
              <a:rPr lang="en-US" sz="1600" b="1" dirty="0" smtClean="0"/>
            </a:br>
            <a:endParaRPr lang="en-US" sz="1600" b="1" dirty="0"/>
          </a:p>
        </p:txBody>
      </p:sp>
      <p:pic>
        <p:nvPicPr>
          <p:cNvPr id="4" name="Picture 3"/>
          <p:cNvPicPr/>
          <p:nvPr/>
        </p:nvPicPr>
        <p:blipFill>
          <a:blip r:embed="rId2"/>
          <a:stretch>
            <a:fillRect/>
          </a:stretch>
        </p:blipFill>
        <p:spPr>
          <a:xfrm>
            <a:off x="8060499" y="1058263"/>
            <a:ext cx="3268980" cy="1475931"/>
          </a:xfrm>
          <a:prstGeom prst="rect">
            <a:avLst/>
          </a:prstGeom>
        </p:spPr>
      </p:pic>
      <p:pic>
        <p:nvPicPr>
          <p:cNvPr id="5" name="Picture 4"/>
          <p:cNvPicPr/>
          <p:nvPr/>
        </p:nvPicPr>
        <p:blipFill>
          <a:blip r:embed="rId3"/>
          <a:stretch>
            <a:fillRect/>
          </a:stretch>
        </p:blipFill>
        <p:spPr>
          <a:xfrm>
            <a:off x="8060499" y="2862486"/>
            <a:ext cx="3268980" cy="1387297"/>
          </a:xfrm>
          <a:prstGeom prst="rect">
            <a:avLst/>
          </a:prstGeom>
        </p:spPr>
      </p:pic>
      <p:pic>
        <p:nvPicPr>
          <p:cNvPr id="2" name="Picture 1"/>
          <p:cNvPicPr>
            <a:picLocks noChangeAspect="1"/>
          </p:cNvPicPr>
          <p:nvPr/>
        </p:nvPicPr>
        <p:blipFill>
          <a:blip r:embed="rId4"/>
          <a:stretch>
            <a:fillRect/>
          </a:stretch>
        </p:blipFill>
        <p:spPr>
          <a:xfrm>
            <a:off x="8125547" y="4578075"/>
            <a:ext cx="3203931" cy="1216434"/>
          </a:xfrm>
          <a:prstGeom prst="rect">
            <a:avLst/>
          </a:prstGeom>
        </p:spPr>
      </p:pic>
    </p:spTree>
    <p:extLst>
      <p:ext uri="{BB962C8B-B14F-4D97-AF65-F5344CB8AC3E}">
        <p14:creationId xmlns:p14="http://schemas.microsoft.com/office/powerpoint/2010/main" val="2980484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AF23494-F630-4E01-81EA-AA2F2975971E}">
  <ds:schemaRefs>
    <ds:schemaRef ds:uri="http://schemas.microsoft.com/office/2006/metadata/properties"/>
    <ds:schemaRef ds:uri="http://purl.org/dc/terms/"/>
    <ds:schemaRef ds:uri="16c05727-aa75-4e4a-9b5f-8a80a1165891"/>
    <ds:schemaRef ds:uri="http://purl.org/dc/elements/1.1/"/>
    <ds:schemaRef ds:uri="http://schemas.microsoft.com/office/2006/documentManagement/types"/>
    <ds:schemaRef ds:uri="71af3243-3dd4-4a8d-8c0d-dd76da1f02a5"/>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E76CE1C2-24FF-4125-B61C-AD39973FCD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Depth design</Template>
  <TotalTime>0</TotalTime>
  <Words>761</Words>
  <Application>Microsoft Office PowerPoint</Application>
  <PresentationFormat>Widescreen</PresentationFormat>
  <Paragraphs>107</Paragraphs>
  <Slides>12</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Corbel</vt:lpstr>
      <vt:lpstr>ui-monospace</vt:lpstr>
      <vt:lpstr>ui-sans-serif</vt:lpstr>
      <vt:lpstr>Wingdings</vt:lpstr>
      <vt:lpstr>Depth</vt:lpstr>
      <vt:lpstr>Bank Management System</vt:lpstr>
      <vt:lpstr>Bank Management System</vt:lpstr>
      <vt:lpstr>    Features </vt:lpstr>
      <vt:lpstr>ER Diagram</vt:lpstr>
      <vt:lpstr>Schema  Diagram</vt:lpstr>
      <vt:lpstr>Entities &amp; Attributes </vt:lpstr>
      <vt:lpstr>MY SQL QUERYS</vt:lpstr>
      <vt:lpstr>PowerPoint Presentation</vt:lpstr>
      <vt:lpstr>PowerPoint Presentation</vt:lpstr>
      <vt:lpstr>Corner Case</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2024-11-30T07:08:16Z</dcterms:created>
  <dcterms:modified xsi:type="dcterms:W3CDTF">2024-12-03T16:40:23Z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